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28"/>
  </p:notesMasterIdLst>
  <p:sldIdLst>
    <p:sldId id="256" r:id="rId3"/>
    <p:sldId id="262" r:id="rId4"/>
    <p:sldId id="263" r:id="rId5"/>
    <p:sldId id="278" r:id="rId6"/>
    <p:sldId id="265" r:id="rId7"/>
    <p:sldId id="281" r:id="rId8"/>
    <p:sldId id="280" r:id="rId9"/>
    <p:sldId id="282" r:id="rId10"/>
    <p:sldId id="283" r:id="rId11"/>
    <p:sldId id="279" r:id="rId12"/>
    <p:sldId id="284" r:id="rId13"/>
    <p:sldId id="285" r:id="rId14"/>
    <p:sldId id="286" r:id="rId15"/>
    <p:sldId id="264" r:id="rId16"/>
    <p:sldId id="266" r:id="rId17"/>
    <p:sldId id="267" r:id="rId18"/>
    <p:sldId id="268" r:id="rId19"/>
    <p:sldId id="269" r:id="rId20"/>
    <p:sldId id="270" r:id="rId21"/>
    <p:sldId id="271" r:id="rId22"/>
    <p:sldId id="272" r:id="rId23"/>
    <p:sldId id="273" r:id="rId24"/>
    <p:sldId id="274" r:id="rId25"/>
    <p:sldId id="275" r:id="rId26"/>
    <p:sldId id="287" r:id="rId27"/>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83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PlaceHolder 1"/>
          <p:cNvSpPr>
            <a:spLocks noGrp="1" noRot="1" noChangeAspect="1"/>
          </p:cNvSpPr>
          <p:nvPr>
            <p:ph type="sldImg"/>
          </p:nvPr>
        </p:nvSpPr>
        <p:spPr>
          <a:xfrm>
            <a:off x="0" y="812520"/>
            <a:ext cx="0" cy="0"/>
          </a:xfrm>
          <a:prstGeom prst="rect">
            <a:avLst/>
          </a:prstGeom>
          <a:noFill/>
          <a:ln w="0">
            <a:noFill/>
          </a:ln>
        </p:spPr>
        <p:txBody>
          <a:bodyPr lIns="0" tIns="0" rIns="0" bIns="0" anchor="ctr">
            <a:noAutofit/>
          </a:bodyPr>
          <a:lstStyle/>
          <a:p>
            <a:pPr algn="ctr"/>
            <a:r>
              <a:rPr lang="en-US" sz="4400" b="0" strike="noStrike" spc="-1">
                <a:solidFill>
                  <a:srgbClr val="000000"/>
                </a:solidFill>
                <a:latin typeface="Arial"/>
              </a:rPr>
              <a:t>Click to move the slide</a:t>
            </a:r>
          </a:p>
        </p:txBody>
      </p:sp>
      <p:sp>
        <p:nvSpPr>
          <p:cNvPr id="7"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pPr marL="216000" indent="-216000">
              <a:buNone/>
            </a:pPr>
            <a:r>
              <a:rPr lang="en-US" sz="2000" b="0" strike="noStrike" spc="-1">
                <a:solidFill>
                  <a:srgbClr val="000000"/>
                </a:solidFill>
                <a:latin typeface="Arial"/>
              </a:rPr>
              <a:t>Click to edit the notes format</a:t>
            </a:r>
          </a:p>
        </p:txBody>
      </p:sp>
      <p:sp>
        <p:nvSpPr>
          <p:cNvPr id="8"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pPr indent="0">
              <a:buNone/>
            </a:pPr>
            <a:r>
              <a:rPr lang="en-US" sz="1400" b="0" strike="noStrike" spc="-1">
                <a:solidFill>
                  <a:srgbClr val="000000"/>
                </a:solidFill>
                <a:latin typeface="Times New Roman"/>
              </a:rPr>
              <a:t>&lt;header&gt;</a:t>
            </a:r>
          </a:p>
        </p:txBody>
      </p:sp>
      <p:sp>
        <p:nvSpPr>
          <p:cNvPr id="9"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indent="0" algn="r">
              <a:buNone/>
              <a:defRPr lang="en-US" sz="1400" b="0" strike="noStrike" spc="-1">
                <a:solidFill>
                  <a:srgbClr val="000000"/>
                </a:solidFill>
                <a:latin typeface="Times New Roman"/>
              </a:defRPr>
            </a:lvl1pPr>
          </a:lstStyle>
          <a:p>
            <a:pPr indent="0" algn="r">
              <a:buNone/>
            </a:pPr>
            <a:r>
              <a:rPr lang="en-US" sz="1400" b="0" strike="noStrike" spc="-1">
                <a:solidFill>
                  <a:srgbClr val="000000"/>
                </a:solidFill>
                <a:latin typeface="Times New Roman"/>
              </a:rPr>
              <a:t>&lt;date/time&gt;</a:t>
            </a:r>
          </a:p>
        </p:txBody>
      </p:sp>
      <p:sp>
        <p:nvSpPr>
          <p:cNvPr id="10"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indent="0">
              <a:buNone/>
              <a:defRPr lang="en-US" sz="1400" b="0" strike="noStrike" spc="-1">
                <a:solidFill>
                  <a:srgbClr val="000000"/>
                </a:solidFill>
                <a:latin typeface="Times New Roman"/>
              </a:defRPr>
            </a:lvl1pPr>
          </a:lstStyle>
          <a:p>
            <a:pPr indent="0">
              <a:buNone/>
            </a:pPr>
            <a:r>
              <a:rPr lang="en-US" sz="1400" b="0" strike="noStrike" spc="-1">
                <a:solidFill>
                  <a:srgbClr val="000000"/>
                </a:solidFill>
                <a:latin typeface="Times New Roman"/>
              </a:rPr>
              <a:t>&lt;footer&gt;</a:t>
            </a:r>
          </a:p>
        </p:txBody>
      </p:sp>
      <p:sp>
        <p:nvSpPr>
          <p:cNvPr id="11"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indent="0" algn="r">
              <a:buNone/>
              <a:defRPr lang="en-US" sz="1400" b="0" strike="noStrike" spc="-1">
                <a:solidFill>
                  <a:srgbClr val="000000"/>
                </a:solidFill>
                <a:latin typeface="Times New Roman"/>
              </a:defRPr>
            </a:lvl1pPr>
          </a:lstStyle>
          <a:p>
            <a:pPr indent="0" algn="r">
              <a:buNone/>
            </a:pPr>
            <a:fld id="{9B97BD51-9572-41C6-900D-5D7E1C5704DB}" type="slidenum">
              <a:rPr lang="en-US" sz="1400" b="0" strike="noStrike" spc="-1">
                <a:solidFill>
                  <a:srgbClr val="000000"/>
                </a:solidFill>
                <a:latin typeface="Times New Roman"/>
              </a:rPr>
              <a:t>‹#›</a:t>
            </a:fld>
            <a:endParaRPr lang="en-US" sz="1400" b="0" strike="noStrike" spc="-1">
              <a:solidFill>
                <a:srgbClr val="000000"/>
              </a:solid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PlaceHolder 1"/>
          <p:cNvSpPr>
            <a:spLocks noGrp="1" noRot="1" noChangeAspect="1"/>
          </p:cNvSpPr>
          <p:nvPr>
            <p:ph type="sldImg"/>
          </p:nvPr>
        </p:nvSpPr>
        <p:spPr>
          <a:xfrm>
            <a:off x="0" y="0"/>
            <a:ext cx="0" cy="0"/>
          </a:xfrm>
          <a:prstGeom prst="rect">
            <a:avLst/>
          </a:prstGeom>
          <a:ln w="0">
            <a:noFill/>
          </a:ln>
        </p:spPr>
      </p:sp>
      <p:sp>
        <p:nvSpPr>
          <p:cNvPr id="150"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51" name="PlaceHolder 3"/>
          <p:cNvSpPr>
            <a:spLocks noGrp="1"/>
          </p:cNvSpPr>
          <p:nvPr>
            <p:ph type="sldNum" idx="4"/>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17046543-9682-449F-BC12-7035517D16FB}" type="slidenum">
              <a:rPr lang="en-US" sz="1800" b="0" strike="noStrike" spc="-1">
                <a:solidFill>
                  <a:schemeClr val="dk1"/>
                </a:solidFill>
                <a:latin typeface="+mn-lt"/>
                <a:ea typeface="+mn-ea"/>
              </a:rPr>
              <a:t>1</a:t>
            </a:fld>
            <a:endParaRPr lang="en-US" sz="1800" b="0" strike="noStrike" spc="-1">
              <a:solidFill>
                <a:srgbClr val="000000"/>
              </a:solid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10</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3679502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11</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2514568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12</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844520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13</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32315310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PlaceHolder 1"/>
          <p:cNvSpPr>
            <a:spLocks noGrp="1" noRot="1" noChangeAspect="1"/>
          </p:cNvSpPr>
          <p:nvPr>
            <p:ph type="sldImg"/>
          </p:nvPr>
        </p:nvSpPr>
        <p:spPr>
          <a:xfrm>
            <a:off x="0" y="0"/>
            <a:ext cx="0" cy="0"/>
          </a:xfrm>
          <a:prstGeom prst="rect">
            <a:avLst/>
          </a:prstGeom>
          <a:ln w="0">
            <a:noFill/>
          </a:ln>
        </p:spPr>
      </p:sp>
      <p:sp>
        <p:nvSpPr>
          <p:cNvPr id="159"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0" name="PlaceHolder 3"/>
          <p:cNvSpPr>
            <a:spLocks noGrp="1"/>
          </p:cNvSpPr>
          <p:nvPr>
            <p:ph type="sldNum" idx="7"/>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35B004B2-90AD-4940-AB5C-C298E794853A}" type="slidenum">
              <a:rPr lang="en-US" sz="1800" b="0" strike="noStrike" spc="-1">
                <a:solidFill>
                  <a:schemeClr val="dk1"/>
                </a:solidFill>
                <a:latin typeface="+mn-lt"/>
                <a:ea typeface="+mn-ea"/>
              </a:rPr>
              <a:t>14</a:t>
            </a:fld>
            <a:endParaRPr lang="en-US" sz="1800" b="0" strike="noStrike" spc="-1">
              <a:solidFill>
                <a:srgbClr val="000000"/>
              </a:solidFill>
              <a:latin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0" y="0"/>
            <a:ext cx="0" cy="0"/>
          </a:xfrm>
          <a:prstGeom prst="rect">
            <a:avLst/>
          </a:prstGeom>
          <a:ln w="0">
            <a:noFill/>
          </a:ln>
        </p:spPr>
      </p:sp>
      <p:sp>
        <p:nvSpPr>
          <p:cNvPr id="165"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6" name="PlaceHolder 3"/>
          <p:cNvSpPr>
            <a:spLocks noGrp="1"/>
          </p:cNvSpPr>
          <p:nvPr>
            <p:ph type="sldNum" idx="9"/>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8732E2C5-F464-49A4-B476-5C33739EB331}" type="slidenum">
              <a:rPr lang="en-US" sz="1800" b="0" strike="noStrike" spc="-1">
                <a:solidFill>
                  <a:schemeClr val="dk1"/>
                </a:solidFill>
                <a:latin typeface="+mn-lt"/>
                <a:ea typeface="+mn-ea"/>
              </a:rPr>
              <a:t>15</a:t>
            </a:fld>
            <a:endParaRPr lang="en-US" sz="1800" b="0" strike="noStrike" spc="-1">
              <a:solidFill>
                <a:srgbClr val="000000"/>
              </a:solidFill>
              <a:latin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PlaceHolder 1"/>
          <p:cNvSpPr>
            <a:spLocks noGrp="1" noRot="1" noChangeAspect="1"/>
          </p:cNvSpPr>
          <p:nvPr>
            <p:ph type="sldImg"/>
          </p:nvPr>
        </p:nvSpPr>
        <p:spPr>
          <a:xfrm>
            <a:off x="0" y="0"/>
            <a:ext cx="0" cy="0"/>
          </a:xfrm>
          <a:prstGeom prst="rect">
            <a:avLst/>
          </a:prstGeom>
          <a:ln w="0">
            <a:noFill/>
          </a:ln>
        </p:spPr>
      </p:sp>
      <p:sp>
        <p:nvSpPr>
          <p:cNvPr id="168"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9" name="PlaceHolder 3"/>
          <p:cNvSpPr>
            <a:spLocks noGrp="1"/>
          </p:cNvSpPr>
          <p:nvPr>
            <p:ph type="sldNum" idx="10"/>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A0C3CF0D-882A-49A1-ADCD-237399D0C19D}" type="slidenum">
              <a:rPr lang="en-US" sz="1800" b="0" strike="noStrike" spc="-1">
                <a:solidFill>
                  <a:schemeClr val="dk1"/>
                </a:solidFill>
                <a:latin typeface="+mn-lt"/>
                <a:ea typeface="+mn-ea"/>
              </a:rPr>
              <a:t>16</a:t>
            </a:fld>
            <a:endParaRPr lang="en-US" sz="1800" b="0" strike="noStrike" spc="-1">
              <a:solidFill>
                <a:srgbClr val="000000"/>
              </a:solidFill>
              <a:latin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PlaceHolder 1"/>
          <p:cNvSpPr>
            <a:spLocks noGrp="1" noRot="1" noChangeAspect="1"/>
          </p:cNvSpPr>
          <p:nvPr>
            <p:ph type="sldImg"/>
          </p:nvPr>
        </p:nvSpPr>
        <p:spPr>
          <a:xfrm>
            <a:off x="0" y="0"/>
            <a:ext cx="0" cy="0"/>
          </a:xfrm>
          <a:prstGeom prst="rect">
            <a:avLst/>
          </a:prstGeom>
          <a:ln w="0">
            <a:noFill/>
          </a:ln>
        </p:spPr>
      </p:sp>
      <p:sp>
        <p:nvSpPr>
          <p:cNvPr id="171"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72" name="PlaceHolder 3"/>
          <p:cNvSpPr>
            <a:spLocks noGrp="1"/>
          </p:cNvSpPr>
          <p:nvPr>
            <p:ph type="sldNum" idx="11"/>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9CFDA4C2-0E97-41C4-AA4C-7799B88F477A}" type="slidenum">
              <a:rPr lang="en-US" sz="1800" b="0" strike="noStrike" spc="-1">
                <a:solidFill>
                  <a:schemeClr val="dk1"/>
                </a:solidFill>
                <a:latin typeface="+mn-lt"/>
                <a:ea typeface="+mn-ea"/>
              </a:rPr>
              <a:t>17</a:t>
            </a:fld>
            <a:endParaRPr lang="en-US" sz="1800" b="0" strike="noStrike" spc="-1">
              <a:solidFill>
                <a:srgbClr val="000000"/>
              </a:solidFill>
              <a:latin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PlaceHolder 1"/>
          <p:cNvSpPr>
            <a:spLocks noGrp="1" noRot="1" noChangeAspect="1"/>
          </p:cNvSpPr>
          <p:nvPr>
            <p:ph type="sldImg"/>
          </p:nvPr>
        </p:nvSpPr>
        <p:spPr>
          <a:xfrm>
            <a:off x="0" y="0"/>
            <a:ext cx="0" cy="0"/>
          </a:xfrm>
          <a:prstGeom prst="rect">
            <a:avLst/>
          </a:prstGeom>
          <a:ln w="0">
            <a:noFill/>
          </a:ln>
        </p:spPr>
      </p:sp>
      <p:sp>
        <p:nvSpPr>
          <p:cNvPr id="174"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75" name="PlaceHolder 3"/>
          <p:cNvSpPr>
            <a:spLocks noGrp="1"/>
          </p:cNvSpPr>
          <p:nvPr>
            <p:ph type="sldNum" idx="12"/>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6E425769-FECB-49D9-AEB9-6C0BD94055EA}" type="slidenum">
              <a:rPr lang="en-US" sz="1800" b="0" strike="noStrike" spc="-1">
                <a:solidFill>
                  <a:schemeClr val="dk1"/>
                </a:solidFill>
                <a:latin typeface="+mn-lt"/>
                <a:ea typeface="+mn-ea"/>
              </a:rPr>
              <a:t>18</a:t>
            </a:fld>
            <a:endParaRPr lang="en-US" sz="1800" b="0" strike="noStrike" spc="-1">
              <a:solidFill>
                <a:srgbClr val="000000"/>
              </a:solidFill>
              <a:latin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PlaceHolder 1"/>
          <p:cNvSpPr>
            <a:spLocks noGrp="1" noRot="1" noChangeAspect="1"/>
          </p:cNvSpPr>
          <p:nvPr>
            <p:ph type="sldImg"/>
          </p:nvPr>
        </p:nvSpPr>
        <p:spPr>
          <a:xfrm>
            <a:off x="0" y="0"/>
            <a:ext cx="0" cy="0"/>
          </a:xfrm>
          <a:prstGeom prst="rect">
            <a:avLst/>
          </a:prstGeom>
          <a:ln w="0">
            <a:noFill/>
          </a:ln>
        </p:spPr>
      </p:sp>
      <p:sp>
        <p:nvSpPr>
          <p:cNvPr id="177"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78" name="PlaceHolder 3"/>
          <p:cNvSpPr>
            <a:spLocks noGrp="1"/>
          </p:cNvSpPr>
          <p:nvPr>
            <p:ph type="sldNum" idx="13"/>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D1A5590B-9EE9-4C52-B54A-1F83ADC1F1C0}" type="slidenum">
              <a:rPr lang="en-US" sz="1800" b="0" strike="noStrike" spc="-1">
                <a:solidFill>
                  <a:schemeClr val="dk1"/>
                </a:solidFill>
                <a:latin typeface="+mn-lt"/>
                <a:ea typeface="+mn-ea"/>
              </a:rPr>
              <a:t>19</a:t>
            </a:fld>
            <a:endParaRPr lang="en-US" sz="1800" b="0" strike="noStrike" spc="-1">
              <a:solidFill>
                <a:srgbClr val="000000"/>
              </a:solid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PlaceHolder 1"/>
          <p:cNvSpPr>
            <a:spLocks noGrp="1" noRot="1" noChangeAspect="1"/>
          </p:cNvSpPr>
          <p:nvPr>
            <p:ph type="sldImg"/>
          </p:nvPr>
        </p:nvSpPr>
        <p:spPr>
          <a:xfrm>
            <a:off x="0" y="0"/>
            <a:ext cx="0" cy="0"/>
          </a:xfrm>
          <a:prstGeom prst="rect">
            <a:avLst/>
          </a:prstGeom>
          <a:ln w="0">
            <a:noFill/>
          </a:ln>
        </p:spPr>
      </p:sp>
      <p:sp>
        <p:nvSpPr>
          <p:cNvPr id="153"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54" name="PlaceHolder 3"/>
          <p:cNvSpPr>
            <a:spLocks noGrp="1"/>
          </p:cNvSpPr>
          <p:nvPr>
            <p:ph type="sldNum" idx="5"/>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C8E73520-8536-4CC7-B560-69EC536AAECA}" type="slidenum">
              <a:rPr lang="en-US" sz="1800" b="0" strike="noStrike" spc="-1">
                <a:solidFill>
                  <a:schemeClr val="dk1"/>
                </a:solidFill>
                <a:latin typeface="+mn-lt"/>
                <a:ea typeface="+mn-ea"/>
              </a:rPr>
              <a:t>2</a:t>
            </a:fld>
            <a:endParaRPr lang="en-US" sz="1800" b="0" strike="noStrike" spc="-1">
              <a:solidFill>
                <a:srgbClr val="000000"/>
              </a:solidFill>
              <a:latin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PlaceHolder 1"/>
          <p:cNvSpPr>
            <a:spLocks noGrp="1" noRot="1" noChangeAspect="1"/>
          </p:cNvSpPr>
          <p:nvPr>
            <p:ph type="sldImg"/>
          </p:nvPr>
        </p:nvSpPr>
        <p:spPr>
          <a:xfrm>
            <a:off x="0" y="0"/>
            <a:ext cx="0" cy="0"/>
          </a:xfrm>
          <a:prstGeom prst="rect">
            <a:avLst/>
          </a:prstGeom>
          <a:ln w="0">
            <a:noFill/>
          </a:ln>
        </p:spPr>
      </p:sp>
      <p:sp>
        <p:nvSpPr>
          <p:cNvPr id="180"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81" name="PlaceHolder 3"/>
          <p:cNvSpPr>
            <a:spLocks noGrp="1"/>
          </p:cNvSpPr>
          <p:nvPr>
            <p:ph type="sldNum" idx="14"/>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05524B2C-8A56-494D-AC0C-6564169BD1CA}" type="slidenum">
              <a:rPr lang="en-US" sz="1800" b="0" strike="noStrike" spc="-1">
                <a:solidFill>
                  <a:schemeClr val="dk1"/>
                </a:solidFill>
                <a:latin typeface="+mn-lt"/>
                <a:ea typeface="+mn-ea"/>
              </a:rPr>
              <a:t>20</a:t>
            </a:fld>
            <a:endParaRPr lang="en-US" sz="1800" b="0" strike="noStrike" spc="-1">
              <a:solidFill>
                <a:srgbClr val="000000"/>
              </a:solidFill>
              <a:latin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PlaceHolder 1"/>
          <p:cNvSpPr>
            <a:spLocks noGrp="1" noRot="1" noChangeAspect="1"/>
          </p:cNvSpPr>
          <p:nvPr>
            <p:ph type="sldImg"/>
          </p:nvPr>
        </p:nvSpPr>
        <p:spPr>
          <a:xfrm>
            <a:off x="0" y="0"/>
            <a:ext cx="0" cy="0"/>
          </a:xfrm>
          <a:prstGeom prst="rect">
            <a:avLst/>
          </a:prstGeom>
          <a:ln w="0">
            <a:noFill/>
          </a:ln>
        </p:spPr>
      </p:sp>
      <p:sp>
        <p:nvSpPr>
          <p:cNvPr id="183"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84" name="PlaceHolder 3"/>
          <p:cNvSpPr>
            <a:spLocks noGrp="1"/>
          </p:cNvSpPr>
          <p:nvPr>
            <p:ph type="sldNum" idx="15"/>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93E285D5-039B-49D4-B946-4E831E789FAF}" type="slidenum">
              <a:rPr lang="en-US" sz="1800" b="0" strike="noStrike" spc="-1">
                <a:solidFill>
                  <a:schemeClr val="dk1"/>
                </a:solidFill>
                <a:latin typeface="+mn-lt"/>
                <a:ea typeface="+mn-ea"/>
              </a:rPr>
              <a:t>21</a:t>
            </a:fld>
            <a:endParaRPr lang="en-US" sz="1800" b="0" strike="noStrike" spc="-1">
              <a:solidFill>
                <a:srgbClr val="000000"/>
              </a:solidFill>
              <a:latin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0" y="0"/>
            <a:ext cx="0" cy="0"/>
          </a:xfrm>
          <a:prstGeom prst="rect">
            <a:avLst/>
          </a:prstGeom>
          <a:ln w="0">
            <a:noFill/>
          </a:ln>
        </p:spPr>
      </p:sp>
      <p:sp>
        <p:nvSpPr>
          <p:cNvPr id="18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87"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6572303E-152A-4D86-8DEE-A8495191666E}" type="slidenum">
              <a:rPr lang="en-US" sz="1800" b="0" strike="noStrike" spc="-1">
                <a:solidFill>
                  <a:schemeClr val="dk1"/>
                </a:solidFill>
                <a:latin typeface="+mn-lt"/>
                <a:ea typeface="+mn-ea"/>
              </a:rPr>
              <a:t>22</a:t>
            </a:fld>
            <a:endParaRPr lang="en-US" sz="1800" b="0" strike="noStrike" spc="-1">
              <a:solidFill>
                <a:srgbClr val="000000"/>
              </a:solidFill>
              <a:latin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PlaceHolder 1"/>
          <p:cNvSpPr>
            <a:spLocks noGrp="1" noRot="1" noChangeAspect="1"/>
          </p:cNvSpPr>
          <p:nvPr>
            <p:ph type="sldImg"/>
          </p:nvPr>
        </p:nvSpPr>
        <p:spPr>
          <a:xfrm>
            <a:off x="0" y="0"/>
            <a:ext cx="0" cy="0"/>
          </a:xfrm>
          <a:prstGeom prst="rect">
            <a:avLst/>
          </a:prstGeom>
          <a:ln w="0">
            <a:noFill/>
          </a:ln>
        </p:spPr>
      </p:sp>
      <p:sp>
        <p:nvSpPr>
          <p:cNvPr id="189"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90" name="PlaceHolder 3"/>
          <p:cNvSpPr>
            <a:spLocks noGrp="1"/>
          </p:cNvSpPr>
          <p:nvPr>
            <p:ph type="sldNum" idx="17"/>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3C229906-EBD3-4660-829F-378623D6D70C}" type="slidenum">
              <a:rPr lang="en-US" sz="1800" b="0" strike="noStrike" spc="-1">
                <a:solidFill>
                  <a:schemeClr val="dk1"/>
                </a:solidFill>
                <a:latin typeface="+mn-lt"/>
                <a:ea typeface="+mn-ea"/>
              </a:rPr>
              <a:t>23</a:t>
            </a:fld>
            <a:endParaRPr lang="en-US" sz="1800" b="0" strike="noStrike" spc="-1">
              <a:solidFill>
                <a:srgbClr val="000000"/>
              </a:solidFill>
              <a:latin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PlaceHolder 1"/>
          <p:cNvSpPr>
            <a:spLocks noGrp="1" noRot="1" noChangeAspect="1"/>
          </p:cNvSpPr>
          <p:nvPr>
            <p:ph type="sldImg"/>
          </p:nvPr>
        </p:nvSpPr>
        <p:spPr>
          <a:xfrm>
            <a:off x="0" y="0"/>
            <a:ext cx="0" cy="0"/>
          </a:xfrm>
          <a:prstGeom prst="rect">
            <a:avLst/>
          </a:prstGeom>
          <a:ln w="0">
            <a:noFill/>
          </a:ln>
        </p:spPr>
      </p:sp>
      <p:sp>
        <p:nvSpPr>
          <p:cNvPr id="19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93" name="PlaceHolder 3"/>
          <p:cNvSpPr>
            <a:spLocks noGrp="1"/>
          </p:cNvSpPr>
          <p:nvPr>
            <p:ph type="sldNum" idx="1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F8428E2D-FB10-4CAB-836D-E3EB3863320F}" type="slidenum">
              <a:rPr lang="en-US" sz="1800" b="0" strike="noStrike" spc="-1">
                <a:solidFill>
                  <a:schemeClr val="dk1"/>
                </a:solidFill>
                <a:latin typeface="+mn-lt"/>
                <a:ea typeface="+mn-ea"/>
              </a:rPr>
              <a:t>24</a:t>
            </a:fld>
            <a:endParaRPr lang="en-US" sz="1800" b="0" strike="noStrike" spc="-1">
              <a:solidFill>
                <a:srgbClr val="000000"/>
              </a:solidFill>
              <a:latin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noRot="1" noChangeAspect="1"/>
          </p:cNvSpPr>
          <p:nvPr>
            <p:ph type="sldImg"/>
          </p:nvPr>
        </p:nvSpPr>
        <p:spPr>
          <a:xfrm>
            <a:off x="0" y="0"/>
            <a:ext cx="0" cy="0"/>
          </a:xfrm>
          <a:prstGeom prst="rect">
            <a:avLst/>
          </a:prstGeom>
          <a:ln w="0">
            <a:noFill/>
          </a:ln>
        </p:spPr>
      </p:sp>
      <p:sp>
        <p:nvSpPr>
          <p:cNvPr id="18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87" name="PlaceHolder 3"/>
          <p:cNvSpPr>
            <a:spLocks noGrp="1"/>
          </p:cNvSpPr>
          <p:nvPr>
            <p:ph type="sldNum" idx="16"/>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6572303E-152A-4D86-8DEE-A8495191666E}" type="slidenum">
              <a:rPr lang="en-US" sz="1800" b="0" strike="noStrike" spc="-1">
                <a:solidFill>
                  <a:schemeClr val="dk1"/>
                </a:solidFill>
                <a:latin typeface="+mn-lt"/>
                <a:ea typeface="+mn-ea"/>
              </a:rPr>
              <a:t>25</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3636861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PlaceHolder 1"/>
          <p:cNvSpPr>
            <a:spLocks noGrp="1" noRot="1" noChangeAspect="1"/>
          </p:cNvSpPr>
          <p:nvPr>
            <p:ph type="sldImg"/>
          </p:nvPr>
        </p:nvSpPr>
        <p:spPr>
          <a:xfrm>
            <a:off x="0" y="0"/>
            <a:ext cx="0" cy="0"/>
          </a:xfrm>
          <a:prstGeom prst="rect">
            <a:avLst/>
          </a:prstGeom>
          <a:ln w="0">
            <a:noFill/>
          </a:ln>
        </p:spPr>
      </p:sp>
      <p:sp>
        <p:nvSpPr>
          <p:cNvPr id="156"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57" name="PlaceHolder 3"/>
          <p:cNvSpPr>
            <a:spLocks noGrp="1"/>
          </p:cNvSpPr>
          <p:nvPr>
            <p:ph type="sldNum" idx="6"/>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D502BA5D-5E76-4329-9ED0-EDB2357F8794}" type="slidenum">
              <a:rPr lang="en-US" sz="1800" b="0" strike="noStrike" spc="-1">
                <a:solidFill>
                  <a:schemeClr val="dk1"/>
                </a:solidFill>
                <a:latin typeface="+mn-lt"/>
                <a:ea typeface="+mn-ea"/>
              </a:rPr>
              <a:t>3</a:t>
            </a:fld>
            <a:endParaRPr lang="en-US" sz="1800" b="0" strike="noStrike" spc="-1">
              <a:solidFill>
                <a:srgbClr val="000000"/>
              </a:solidFill>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PlaceHolder 1"/>
          <p:cNvSpPr>
            <a:spLocks noGrp="1" noRot="1" noChangeAspect="1"/>
          </p:cNvSpPr>
          <p:nvPr>
            <p:ph type="sldImg"/>
          </p:nvPr>
        </p:nvSpPr>
        <p:spPr>
          <a:xfrm>
            <a:off x="0" y="0"/>
            <a:ext cx="0" cy="0"/>
          </a:xfrm>
          <a:prstGeom prst="rect">
            <a:avLst/>
          </a:prstGeom>
          <a:ln w="0">
            <a:noFill/>
          </a:ln>
        </p:spPr>
      </p:sp>
      <p:sp>
        <p:nvSpPr>
          <p:cNvPr id="165"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dirty="0">
              <a:solidFill>
                <a:srgbClr val="000000"/>
              </a:solidFill>
              <a:latin typeface="Arial"/>
            </a:endParaRPr>
          </a:p>
        </p:txBody>
      </p:sp>
      <p:sp>
        <p:nvSpPr>
          <p:cNvPr id="166" name="PlaceHolder 3"/>
          <p:cNvSpPr>
            <a:spLocks noGrp="1"/>
          </p:cNvSpPr>
          <p:nvPr>
            <p:ph type="sldNum" idx="9"/>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8732E2C5-F464-49A4-B476-5C33739EB331}" type="slidenum">
              <a:rPr lang="en-US" sz="1800" b="0" strike="noStrike" spc="-1">
                <a:solidFill>
                  <a:schemeClr val="dk1"/>
                </a:solidFill>
                <a:latin typeface="+mn-lt"/>
                <a:ea typeface="+mn-ea"/>
              </a:rPr>
              <a:t>4</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3392968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5</a:t>
            </a:fld>
            <a:endParaRPr lang="en-US" sz="1800" b="0" strike="noStrike" spc="-1">
              <a:solidFill>
                <a:srgbClr val="000000"/>
              </a:solidFill>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6</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278941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7</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73294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8</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3935171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PlaceHolder 1"/>
          <p:cNvSpPr>
            <a:spLocks noGrp="1" noRot="1" noChangeAspect="1"/>
          </p:cNvSpPr>
          <p:nvPr>
            <p:ph type="sldImg"/>
          </p:nvPr>
        </p:nvSpPr>
        <p:spPr>
          <a:xfrm>
            <a:off x="0" y="0"/>
            <a:ext cx="0" cy="0"/>
          </a:xfrm>
          <a:prstGeom prst="rect">
            <a:avLst/>
          </a:prstGeom>
          <a:ln w="0">
            <a:noFill/>
          </a:ln>
        </p:spPr>
      </p:sp>
      <p:sp>
        <p:nvSpPr>
          <p:cNvPr id="162" name="PlaceHolder 2"/>
          <p:cNvSpPr>
            <a:spLocks noGrp="1"/>
          </p:cNvSpPr>
          <p:nvPr>
            <p:ph type="body"/>
          </p:nvPr>
        </p:nvSpPr>
        <p:spPr>
          <a:xfrm>
            <a:off x="0" y="0"/>
            <a:ext cx="0" cy="0"/>
          </a:xfrm>
          <a:prstGeom prst="rect">
            <a:avLst/>
          </a:prstGeom>
          <a:noFill/>
          <a:ln w="0">
            <a:noFill/>
          </a:ln>
        </p:spPr>
        <p:txBody>
          <a:bodyPr lIns="90000" tIns="-45000" rIns="90000" bIns="-45000" anchor="t">
            <a:noAutofit/>
          </a:bodyPr>
          <a:lstStyle/>
          <a:p>
            <a:pPr marL="216000" indent="-216000">
              <a:buNone/>
            </a:pPr>
            <a:endParaRPr lang="en-US" sz="1800" b="0" strike="noStrike" spc="-1">
              <a:solidFill>
                <a:srgbClr val="000000"/>
              </a:solidFill>
              <a:latin typeface="Arial"/>
            </a:endParaRPr>
          </a:p>
        </p:txBody>
      </p:sp>
      <p:sp>
        <p:nvSpPr>
          <p:cNvPr id="163" name="PlaceHolder 3"/>
          <p:cNvSpPr>
            <a:spLocks noGrp="1"/>
          </p:cNvSpPr>
          <p:nvPr>
            <p:ph type="sldNum" idx="8"/>
          </p:nvPr>
        </p:nvSpPr>
        <p:spPr>
          <a:xfrm>
            <a:off x="0" y="0"/>
            <a:ext cx="0" cy="0"/>
          </a:xfrm>
          <a:prstGeom prst="rect">
            <a:avLst/>
          </a:prstGeom>
          <a:noFill/>
          <a:ln w="0">
            <a:noFill/>
          </a:ln>
        </p:spPr>
        <p:txBody>
          <a:bodyPr lIns="90000" tIns="-45000" rIns="90000" bIns="-45000" anchor="t">
            <a:noAutofit/>
          </a:bodyPr>
          <a:lstStyle>
            <a:lvl1pPr indent="0" algn="r" defTabSz="914400">
              <a:lnSpc>
                <a:spcPct val="100000"/>
              </a:lnSpc>
              <a:buNone/>
              <a:tabLst>
                <a:tab pos="0" algn="l"/>
              </a:tabLst>
              <a:defRPr lang="en-US" sz="1800" b="0" strike="noStrike" spc="-1">
                <a:solidFill>
                  <a:schemeClr val="dk1"/>
                </a:solidFill>
                <a:latin typeface="+mn-lt"/>
                <a:ea typeface="+mn-ea"/>
              </a:defRPr>
            </a:lvl1pPr>
          </a:lstStyle>
          <a:p>
            <a:pPr indent="0" algn="r" defTabSz="914400">
              <a:lnSpc>
                <a:spcPct val="100000"/>
              </a:lnSpc>
              <a:buNone/>
              <a:tabLst>
                <a:tab pos="0" algn="l"/>
              </a:tabLst>
            </a:pPr>
            <a:fld id="{5A01E3A0-90EA-4F02-864D-A3584DAF88FD}" type="slidenum">
              <a:rPr lang="en-US" sz="1800" b="0" strike="noStrike" spc="-1">
                <a:solidFill>
                  <a:schemeClr val="dk1"/>
                </a:solidFill>
                <a:latin typeface="+mn-lt"/>
                <a:ea typeface="+mn-ea"/>
              </a:rPr>
              <a:t>9</a:t>
            </a:fld>
            <a:endParaRPr lang="en-US" sz="1800" b="0" strike="noStrike" spc="-1">
              <a:solidFill>
                <a:srgbClr val="000000"/>
              </a:solidFill>
              <a:latin typeface="Times New Roman"/>
            </a:endParaRPr>
          </a:p>
        </p:txBody>
      </p:sp>
    </p:spTree>
    <p:extLst>
      <p:ext uri="{BB962C8B-B14F-4D97-AF65-F5344CB8AC3E}">
        <p14:creationId xmlns:p14="http://schemas.microsoft.com/office/powerpoint/2010/main" val="207485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endParaRPr lang="en-US" sz="4400" b="0" strike="noStrike" spc="-1">
              <a:solidFill>
                <a:srgbClr val="000000"/>
              </a:solidFill>
              <a:latin typeface="Arial"/>
            </a:endParaRPr>
          </a:p>
        </p:txBody>
      </p:sp>
      <p:sp>
        <p:nvSpPr>
          <p:cNvPr id="3"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pPr indent="0">
              <a:spcBef>
                <a:spcPts val="1417"/>
              </a:spcBef>
              <a:buNone/>
            </a:pPr>
            <a:endParaRPr lang="en-US" sz="32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6640" cy="1373400"/>
          </a:xfrm>
          <a:prstGeom prst="rect">
            <a:avLst/>
          </a:prstGeom>
          <a:noFill/>
          <a:ln w="0">
            <a:noFill/>
          </a:ln>
        </p:spPr>
        <p:txBody>
          <a:bodyPr lIns="0" tIns="0" rIns="0" bIns="0" anchor="ctr">
            <a:noAutofit/>
          </a:bodyPr>
          <a:lstStyle/>
          <a:p>
            <a:pPr indent="0">
              <a:buNone/>
            </a:pPr>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731520" y="1925640"/>
            <a:ext cx="13166640" cy="47721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18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18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1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pPr indent="0" algn="ctr">
              <a:buNone/>
            </a:pPr>
            <a:r>
              <a:rPr lang="en-US"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solidFill>
                  <a:srgbClr val="000000"/>
                </a:solidFill>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solidFill>
                  <a:srgbClr val="000000"/>
                </a:solidFill>
                <a:latin typeface="Arial"/>
              </a:rPr>
              <a:t>Second Outline Level</a:t>
            </a:r>
          </a:p>
          <a:p>
            <a:pPr marL="1296000" lvl="2" indent="-288000">
              <a:spcBef>
                <a:spcPts val="850"/>
              </a:spcBef>
              <a:buClr>
                <a:srgbClr val="000000"/>
              </a:buClr>
              <a:buSzPct val="45000"/>
              <a:buFont typeface="Wingdings" charset="2"/>
              <a:buChar char=""/>
            </a:pPr>
            <a:r>
              <a:rPr lang="en-US" sz="2400" b="0" strike="noStrike" spc="-1">
                <a:solidFill>
                  <a:srgbClr val="000000"/>
                </a:solidFill>
                <a:latin typeface="Arial"/>
              </a:rPr>
              <a:t>Third Outline Level</a:t>
            </a:r>
          </a:p>
          <a:p>
            <a:pPr marL="1728000" lvl="3" indent="-216000">
              <a:spcBef>
                <a:spcPts val="567"/>
              </a:spcBef>
              <a:buClr>
                <a:srgbClr val="000000"/>
              </a:buClr>
              <a:buSzPct val="75000"/>
              <a:buFont typeface="Symbol" charset="2"/>
              <a:buChar char=""/>
            </a:pPr>
            <a:r>
              <a:rPr lang="en-US" sz="2000" b="0" strike="noStrike" spc="-1">
                <a:solidFill>
                  <a:srgbClr val="000000"/>
                </a:solidFill>
                <a:latin typeface="Arial"/>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0" descr="preencoded.png"/>
          <p:cNvPicPr/>
          <p:nvPr/>
        </p:nvPicPr>
        <p:blipFill>
          <a:blip r:embed="rId3"/>
          <a:stretch/>
        </p:blipFill>
        <p:spPr>
          <a:xfrm>
            <a:off x="0" y="36000"/>
            <a:ext cx="14629320" cy="8228520"/>
          </a:xfrm>
          <a:prstGeom prst="rect">
            <a:avLst/>
          </a:prstGeom>
          <a:ln w="0">
            <a:noFill/>
          </a:ln>
        </p:spPr>
      </p:pic>
      <p:pic>
        <p:nvPicPr>
          <p:cNvPr id="13" name="Image 1" descr="preencoded.png"/>
          <p:cNvPicPr/>
          <p:nvPr/>
        </p:nvPicPr>
        <p:blipFill>
          <a:blip r:embed="rId4"/>
          <a:stretch/>
        </p:blipFill>
        <p:spPr>
          <a:xfrm>
            <a:off x="0" y="0"/>
            <a:ext cx="5485320" cy="8228520"/>
          </a:xfrm>
          <a:prstGeom prst="rect">
            <a:avLst/>
          </a:prstGeom>
          <a:ln w="0">
            <a:noFill/>
          </a:ln>
        </p:spPr>
      </p:pic>
      <p:pic>
        <p:nvPicPr>
          <p:cNvPr id="14" name="Image 2" descr="preencoded.png"/>
          <p:cNvPicPr/>
          <p:nvPr/>
        </p:nvPicPr>
        <p:blipFill>
          <a:blip r:embed="rId5"/>
          <a:stretch/>
        </p:blipFill>
        <p:spPr>
          <a:xfrm>
            <a:off x="308520" y="1680120"/>
            <a:ext cx="4868280" cy="4868280"/>
          </a:xfrm>
          <a:prstGeom prst="rect">
            <a:avLst/>
          </a:prstGeom>
          <a:ln w="0">
            <a:noFill/>
          </a:ln>
        </p:spPr>
      </p:pic>
      <p:sp>
        <p:nvSpPr>
          <p:cNvPr id="15" name="Text 1"/>
          <p:cNvSpPr/>
          <p:nvPr/>
        </p:nvSpPr>
        <p:spPr>
          <a:xfrm>
            <a:off x="6350400" y="1454760"/>
            <a:ext cx="7414920" cy="21283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8385"/>
              </a:lnSpc>
              <a:tabLst>
                <a:tab pos="0" algn="l"/>
              </a:tabLst>
            </a:pPr>
            <a:r>
              <a:rPr lang="en-US" sz="6700" b="1" strike="noStrike" spc="-1" dirty="0">
                <a:solidFill>
                  <a:srgbClr val="403C4E"/>
                </a:solidFill>
                <a:latin typeface="Merriweather"/>
                <a:ea typeface="Merriweather"/>
              </a:rPr>
              <a:t>Sudoku Solver Visualizer</a:t>
            </a:r>
            <a:endParaRPr lang="en-US" sz="6700" b="0" strike="noStrike" spc="-1" dirty="0">
              <a:solidFill>
                <a:srgbClr val="000000"/>
              </a:solidFill>
              <a:latin typeface="Arial"/>
            </a:endParaRPr>
          </a:p>
        </p:txBody>
      </p:sp>
      <p:sp>
        <p:nvSpPr>
          <p:cNvPr id="16" name="Text 2"/>
          <p:cNvSpPr/>
          <p:nvPr/>
        </p:nvSpPr>
        <p:spPr>
          <a:xfrm>
            <a:off x="6350400" y="3954240"/>
            <a:ext cx="74149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Explore the power of a Sudoku solver algorithm with this interactive visualizer. Watch as the program efficiently finds solutions to even the most challenging Sudoku puzzles.</a:t>
            </a:r>
            <a:endParaRPr lang="en-US" sz="1940" b="0" strike="noStrike" spc="-1">
              <a:solidFill>
                <a:srgbClr val="000000"/>
              </a:solidFill>
              <a:latin typeface="Arial"/>
            </a:endParaRPr>
          </a:p>
        </p:txBody>
      </p:sp>
      <p:sp>
        <p:nvSpPr>
          <p:cNvPr id="17" name="Text 3"/>
          <p:cNvSpPr/>
          <p:nvPr/>
        </p:nvSpPr>
        <p:spPr>
          <a:xfrm>
            <a:off x="6745320" y="5417280"/>
            <a:ext cx="7020000" cy="39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marL="343080" indent="-343080" defTabSz="914400">
              <a:lnSpc>
                <a:spcPts val="3110"/>
              </a:lnSpc>
              <a:buClr>
                <a:srgbClr val="403C4E"/>
              </a:buClr>
              <a:buFont typeface="Symbol" charset="2"/>
              <a:buChar char=""/>
            </a:pPr>
            <a:r>
              <a:rPr lang="en-US" sz="1940" b="0" strike="noStrike" spc="-1">
                <a:solidFill>
                  <a:srgbClr val="403C4E"/>
                </a:solidFill>
                <a:latin typeface="Open Sans"/>
                <a:ea typeface="Open Sans"/>
              </a:rPr>
              <a:t>MANU RAJ</a:t>
            </a:r>
            <a:endParaRPr lang="en-US" sz="1940" b="0" strike="noStrike" spc="-1">
              <a:solidFill>
                <a:srgbClr val="000000"/>
              </a:solidFill>
              <a:latin typeface="Arial"/>
            </a:endParaRPr>
          </a:p>
        </p:txBody>
      </p:sp>
      <p:sp>
        <p:nvSpPr>
          <p:cNvPr id="18" name="Text 4"/>
          <p:cNvSpPr/>
          <p:nvPr/>
        </p:nvSpPr>
        <p:spPr>
          <a:xfrm>
            <a:off x="7140240" y="5898600"/>
            <a:ext cx="6624720" cy="39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marL="685800" lvl="1" indent="-343080" defTabSz="914400">
              <a:lnSpc>
                <a:spcPts val="3110"/>
              </a:lnSpc>
              <a:buClr>
                <a:srgbClr val="403C4E"/>
              </a:buClr>
              <a:buFont typeface="Symbol" charset="2"/>
              <a:buChar char=""/>
            </a:pPr>
            <a:r>
              <a:rPr lang="en-US" sz="1940" b="0" strike="noStrike" spc="-1">
                <a:solidFill>
                  <a:srgbClr val="403C4E"/>
                </a:solidFill>
                <a:latin typeface="Open Sans"/>
                <a:ea typeface="Open Sans"/>
              </a:rPr>
              <a:t>Reg No: 12211924</a:t>
            </a:r>
            <a:endParaRPr lang="en-US" sz="1940" b="0" strike="noStrike" spc="-1">
              <a:solidFill>
                <a:srgbClr val="000000"/>
              </a:solidFill>
              <a:latin typeface="Arial"/>
            </a:endParaRPr>
          </a:p>
        </p:txBody>
      </p:sp>
      <p:sp>
        <p:nvSpPr>
          <p:cNvPr id="19" name="Text 5"/>
          <p:cNvSpPr/>
          <p:nvPr/>
        </p:nvSpPr>
        <p:spPr>
          <a:xfrm>
            <a:off x="7140240" y="6379920"/>
            <a:ext cx="6624720" cy="393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marL="685800" lvl="1" indent="-343080" defTabSz="914400">
              <a:lnSpc>
                <a:spcPts val="3110"/>
              </a:lnSpc>
              <a:buClr>
                <a:srgbClr val="403C4E"/>
              </a:buClr>
              <a:buFont typeface="Symbol" charset="2"/>
              <a:buChar char=""/>
            </a:pPr>
            <a:r>
              <a:rPr lang="en-US" sz="1940" b="0" strike="noStrike" spc="-1">
                <a:solidFill>
                  <a:srgbClr val="403C4E"/>
                </a:solidFill>
                <a:latin typeface="Open Sans"/>
                <a:ea typeface="Open Sans"/>
              </a:rPr>
              <a:t>Lovely Professional University, Phagwara, Punjab</a:t>
            </a:r>
            <a:endParaRPr lang="en-US" sz="1940" b="0" strike="noStrike" spc="-1">
              <a:solidFill>
                <a:srgbClr val="000000"/>
              </a:solidFill>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r>
              <a:rPr lang="en-US" sz="4860" b="1" spc="-1" dirty="0" err="1">
                <a:solidFill>
                  <a:srgbClr val="403C4E"/>
                </a:solidFill>
                <a:latin typeface="Merriweather"/>
                <a:ea typeface="Merriweather"/>
              </a:rPr>
              <a:t>Visualise</a:t>
            </a:r>
            <a:r>
              <a:rPr lang="en-US" sz="4860" b="1" strike="noStrike" spc="-1" dirty="0">
                <a:solidFill>
                  <a:srgbClr val="403C4E"/>
                </a:solidFill>
                <a:latin typeface="Merriweather"/>
                <a:ea typeface="Merriweather"/>
              </a:rPr>
              <a:t>:</a:t>
            </a:r>
            <a:endParaRPr lang="en-US" sz="4860" b="0" strike="noStrike" spc="-1" dirty="0">
              <a:solidFill>
                <a:srgbClr val="000000"/>
              </a:solidFill>
              <a:latin typeface="Arial"/>
            </a:endParaRPr>
          </a:p>
        </p:txBody>
      </p:sp>
      <p:sp>
        <p:nvSpPr>
          <p:cNvPr id="75" name="Shape 2"/>
          <p:cNvSpPr/>
          <p:nvPr/>
        </p:nvSpPr>
        <p:spPr>
          <a:xfrm>
            <a:off x="410308" y="1971000"/>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1</a:t>
            </a: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dirty="0">
                <a:solidFill>
                  <a:srgbClr val="403C4E"/>
                </a:solidFill>
                <a:latin typeface="Merriweather"/>
                <a:ea typeface="Merriweather"/>
              </a:rPr>
              <a:t>Sudoku Grid</a:t>
            </a: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A unsolved sudoku where you can see back tracking.</a:t>
            </a:r>
            <a:endParaRPr lang="en-US" sz="1940" b="0" strike="noStrike" spc="-1" dirty="0">
              <a:solidFill>
                <a:srgbClr val="000000"/>
              </a:solidFill>
              <a:latin typeface="Arial"/>
            </a:endParaRPr>
          </a:p>
        </p:txBody>
      </p:sp>
      <p:sp>
        <p:nvSpPr>
          <p:cNvPr id="79" name="Shape 6"/>
          <p:cNvSpPr/>
          <p:nvPr/>
        </p:nvSpPr>
        <p:spPr>
          <a:xfrm>
            <a:off x="403976" y="3439324"/>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2</a:t>
            </a: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pc="-1" dirty="0">
                <a:solidFill>
                  <a:srgbClr val="403C4E"/>
                </a:solidFill>
                <a:latin typeface="Merriweather"/>
              </a:rPr>
              <a:t>Stop</a:t>
            </a: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You can stop intermediate.</a:t>
            </a:r>
            <a:endParaRPr lang="en-US" sz="1940" b="0" strike="noStrike" spc="-1" dirty="0">
              <a:solidFill>
                <a:srgbClr val="000000"/>
              </a:solidFill>
              <a:latin typeface="Arial"/>
            </a:endParaRPr>
          </a:p>
        </p:txBody>
      </p:sp>
      <p:sp>
        <p:nvSpPr>
          <p:cNvPr id="83" name="Shape 10"/>
          <p:cNvSpPr/>
          <p:nvPr/>
        </p:nvSpPr>
        <p:spPr>
          <a:xfrm>
            <a:off x="403976" y="5074020"/>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3</a:t>
            </a: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dirty="0">
                <a:solidFill>
                  <a:srgbClr val="403C4E"/>
                </a:solidFill>
                <a:latin typeface="Merriweather"/>
              </a:rPr>
              <a:t>Back:</a:t>
            </a: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You can use to go back to main menu.</a:t>
            </a:r>
            <a:endParaRPr lang="en-US" sz="1940" b="0" strike="noStrike" spc="-1" dirty="0">
              <a:solidFill>
                <a:srgbClr val="000000"/>
              </a:solidFill>
              <a:latin typeface="Arial"/>
            </a:endParaRPr>
          </a:p>
        </p:txBody>
      </p:sp>
    </p:spTree>
    <p:extLst>
      <p:ext uri="{BB962C8B-B14F-4D97-AF65-F5344CB8AC3E}">
        <p14:creationId xmlns:p14="http://schemas.microsoft.com/office/powerpoint/2010/main" val="3454748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4" name="Picture 3">
            <a:extLst>
              <a:ext uri="{FF2B5EF4-FFF2-40B4-BE49-F238E27FC236}">
                <a16:creationId xmlns:a16="http://schemas.microsoft.com/office/drawing/2014/main" id="{520D31CD-62E9-7F11-6182-F9C2DD800C72}"/>
              </a:ext>
            </a:extLst>
          </p:cNvPr>
          <p:cNvPicPr>
            <a:picLocks noChangeAspect="1"/>
          </p:cNvPicPr>
          <p:nvPr/>
        </p:nvPicPr>
        <p:blipFill>
          <a:blip r:embed="rId4"/>
          <a:stretch>
            <a:fillRect/>
          </a:stretch>
        </p:blipFill>
        <p:spPr>
          <a:xfrm>
            <a:off x="1275507" y="694847"/>
            <a:ext cx="12079386" cy="6839905"/>
          </a:xfrm>
          <a:prstGeom prst="rect">
            <a:avLst/>
          </a:prstGeom>
        </p:spPr>
      </p:pic>
    </p:spTree>
    <p:extLst>
      <p:ext uri="{BB962C8B-B14F-4D97-AF65-F5344CB8AC3E}">
        <p14:creationId xmlns:p14="http://schemas.microsoft.com/office/powerpoint/2010/main" val="372422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3" name="Picture 2">
            <a:extLst>
              <a:ext uri="{FF2B5EF4-FFF2-40B4-BE49-F238E27FC236}">
                <a16:creationId xmlns:a16="http://schemas.microsoft.com/office/drawing/2014/main" id="{8CD308BE-CA3E-F97B-014B-987E2DF3174D}"/>
              </a:ext>
            </a:extLst>
          </p:cNvPr>
          <p:cNvPicPr>
            <a:picLocks noChangeAspect="1"/>
          </p:cNvPicPr>
          <p:nvPr/>
        </p:nvPicPr>
        <p:blipFill>
          <a:blip r:embed="rId4"/>
          <a:stretch>
            <a:fillRect/>
          </a:stretch>
        </p:blipFill>
        <p:spPr>
          <a:xfrm>
            <a:off x="1313612" y="761532"/>
            <a:ext cx="12003175" cy="6706536"/>
          </a:xfrm>
          <a:prstGeom prst="rect">
            <a:avLst/>
          </a:prstGeom>
        </p:spPr>
      </p:pic>
    </p:spTree>
    <p:extLst>
      <p:ext uri="{BB962C8B-B14F-4D97-AF65-F5344CB8AC3E}">
        <p14:creationId xmlns:p14="http://schemas.microsoft.com/office/powerpoint/2010/main" val="799260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731520" y="706320"/>
            <a:ext cx="13033800"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r>
              <a:rPr lang="en-US" sz="4860" b="1" spc="-1" dirty="0">
                <a:solidFill>
                  <a:srgbClr val="403C4E"/>
                </a:solidFill>
                <a:latin typeface="Merriweather"/>
                <a:ea typeface="Merriweather"/>
              </a:rPr>
              <a:t>Rule: </a:t>
            </a:r>
            <a:r>
              <a:rPr lang="en-US" b="1" spc="-1" dirty="0">
                <a:solidFill>
                  <a:srgbClr val="403C4E"/>
                </a:solidFill>
                <a:latin typeface="Merriweather"/>
                <a:ea typeface="Merriweather"/>
              </a:rPr>
              <a:t>You can check rules here</a:t>
            </a: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8" name="Picture 7">
            <a:extLst>
              <a:ext uri="{FF2B5EF4-FFF2-40B4-BE49-F238E27FC236}">
                <a16:creationId xmlns:a16="http://schemas.microsoft.com/office/drawing/2014/main" id="{D817CD7F-EF77-82D4-32F2-42DB0D82D4F7}"/>
              </a:ext>
            </a:extLst>
          </p:cNvPr>
          <p:cNvPicPr/>
          <p:nvPr/>
        </p:nvPicPr>
        <p:blipFill>
          <a:blip r:embed="rId4"/>
          <a:stretch/>
        </p:blipFill>
        <p:spPr>
          <a:xfrm>
            <a:off x="1284120" y="1613322"/>
            <a:ext cx="12200760" cy="6111198"/>
          </a:xfrm>
          <a:prstGeom prst="rect">
            <a:avLst/>
          </a:prstGeom>
          <a:ln w="0">
            <a:noFill/>
          </a:ln>
        </p:spPr>
      </p:pic>
    </p:spTree>
    <p:extLst>
      <p:ext uri="{BB962C8B-B14F-4D97-AF65-F5344CB8AC3E}">
        <p14:creationId xmlns:p14="http://schemas.microsoft.com/office/powerpoint/2010/main" val="1961804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0" descr="preencoded.png"/>
          <p:cNvPicPr/>
          <p:nvPr/>
        </p:nvPicPr>
        <p:blipFill>
          <a:blip r:embed="rId3"/>
          <a:stretch/>
        </p:blipFill>
        <p:spPr>
          <a:xfrm>
            <a:off x="0" y="0"/>
            <a:ext cx="14629320" cy="8228520"/>
          </a:xfrm>
          <a:prstGeom prst="rect">
            <a:avLst/>
          </a:prstGeom>
          <a:ln w="0">
            <a:noFill/>
          </a:ln>
        </p:spPr>
      </p:pic>
      <p:pic>
        <p:nvPicPr>
          <p:cNvPr id="59" name="Image 1" descr="preencoded.png"/>
          <p:cNvPicPr/>
          <p:nvPr/>
        </p:nvPicPr>
        <p:blipFill>
          <a:blip r:embed="rId4"/>
          <a:stretch/>
        </p:blipFill>
        <p:spPr>
          <a:xfrm>
            <a:off x="9144000" y="0"/>
            <a:ext cx="5485320" cy="8228520"/>
          </a:xfrm>
          <a:prstGeom prst="rect">
            <a:avLst/>
          </a:prstGeom>
          <a:ln w="0">
            <a:noFill/>
          </a:ln>
        </p:spPr>
      </p:pic>
      <p:pic>
        <p:nvPicPr>
          <p:cNvPr id="60" name="Image 2" descr="preencoded.png"/>
          <p:cNvPicPr/>
          <p:nvPr/>
        </p:nvPicPr>
        <p:blipFill>
          <a:blip r:embed="rId5"/>
          <a:stretch/>
        </p:blipFill>
        <p:spPr>
          <a:xfrm>
            <a:off x="9445320" y="1990080"/>
            <a:ext cx="4882680" cy="4248360"/>
          </a:xfrm>
          <a:prstGeom prst="rect">
            <a:avLst/>
          </a:prstGeom>
          <a:ln w="0">
            <a:noFill/>
          </a:ln>
        </p:spPr>
      </p:pic>
      <p:sp>
        <p:nvSpPr>
          <p:cNvPr id="61" name="Text 1"/>
          <p:cNvSpPr/>
          <p:nvPr/>
        </p:nvSpPr>
        <p:spPr>
          <a:xfrm>
            <a:off x="843840" y="664560"/>
            <a:ext cx="7064640" cy="752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5933"/>
              </a:lnSpc>
              <a:tabLst>
                <a:tab pos="0" algn="l"/>
              </a:tabLst>
            </a:pPr>
            <a:r>
              <a:rPr lang="en-US" sz="4750" b="1" strike="noStrike" spc="-1">
                <a:solidFill>
                  <a:srgbClr val="403C4E"/>
                </a:solidFill>
                <a:latin typeface="Merriweather"/>
                <a:ea typeface="Merriweather"/>
              </a:rPr>
              <a:t>Backtracking Approach</a:t>
            </a:r>
            <a:endParaRPr lang="en-US" sz="4750" b="0" strike="noStrike" spc="-1">
              <a:solidFill>
                <a:srgbClr val="000000"/>
              </a:solidFill>
              <a:latin typeface="Arial"/>
            </a:endParaRPr>
          </a:p>
        </p:txBody>
      </p:sp>
      <p:pic>
        <p:nvPicPr>
          <p:cNvPr id="62" name="Image 3" descr="preencoded.png"/>
          <p:cNvPicPr/>
          <p:nvPr/>
        </p:nvPicPr>
        <p:blipFill>
          <a:blip r:embed="rId6"/>
          <a:stretch/>
        </p:blipFill>
        <p:spPr>
          <a:xfrm>
            <a:off x="843840" y="1779480"/>
            <a:ext cx="1204200" cy="1927440"/>
          </a:xfrm>
          <a:prstGeom prst="rect">
            <a:avLst/>
          </a:prstGeom>
          <a:ln w="0">
            <a:noFill/>
          </a:ln>
        </p:spPr>
      </p:pic>
      <p:sp>
        <p:nvSpPr>
          <p:cNvPr id="63" name="Text 2"/>
          <p:cNvSpPr/>
          <p:nvPr/>
        </p:nvSpPr>
        <p:spPr>
          <a:xfrm>
            <a:off x="2410560" y="2020320"/>
            <a:ext cx="3012480" cy="375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65"/>
              </a:lnSpc>
              <a:tabLst>
                <a:tab pos="0" algn="l"/>
              </a:tabLst>
            </a:pPr>
            <a:r>
              <a:rPr lang="en-US" sz="2380" b="1" strike="noStrike" spc="-1">
                <a:solidFill>
                  <a:srgbClr val="403C4E"/>
                </a:solidFill>
                <a:latin typeface="Merriweather"/>
                <a:ea typeface="Merriweather"/>
              </a:rPr>
              <a:t>Try a Number</a:t>
            </a:r>
            <a:endParaRPr lang="en-US" sz="2380" b="0" strike="noStrike" spc="-1">
              <a:solidFill>
                <a:srgbClr val="000000"/>
              </a:solidFill>
              <a:latin typeface="Arial"/>
            </a:endParaRPr>
          </a:p>
        </p:txBody>
      </p:sp>
      <p:sp>
        <p:nvSpPr>
          <p:cNvPr id="64" name="Text 3"/>
          <p:cNvSpPr/>
          <p:nvPr/>
        </p:nvSpPr>
        <p:spPr>
          <a:xfrm>
            <a:off x="2410560" y="2541600"/>
            <a:ext cx="5888520" cy="77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036"/>
              </a:lnSpc>
              <a:tabLst>
                <a:tab pos="0" algn="l"/>
              </a:tabLst>
            </a:pPr>
            <a:r>
              <a:rPr lang="en-US" sz="1900" b="0" strike="noStrike" spc="-1">
                <a:solidFill>
                  <a:srgbClr val="403C4E"/>
                </a:solidFill>
                <a:latin typeface="Open Sans"/>
                <a:ea typeface="Open Sans"/>
              </a:rPr>
              <a:t>Place a number in an empty cell and check if it's valid.</a:t>
            </a:r>
            <a:endParaRPr lang="en-US" sz="1900" b="0" strike="noStrike" spc="-1">
              <a:solidFill>
                <a:srgbClr val="000000"/>
              </a:solidFill>
              <a:latin typeface="Arial"/>
            </a:endParaRPr>
          </a:p>
        </p:txBody>
      </p:sp>
      <p:pic>
        <p:nvPicPr>
          <p:cNvPr id="65" name="Image 4" descr="preencoded.png"/>
          <p:cNvPicPr/>
          <p:nvPr/>
        </p:nvPicPr>
        <p:blipFill>
          <a:blip r:embed="rId7"/>
          <a:stretch/>
        </p:blipFill>
        <p:spPr>
          <a:xfrm>
            <a:off x="843840" y="3708000"/>
            <a:ext cx="1204200" cy="1927440"/>
          </a:xfrm>
          <a:prstGeom prst="rect">
            <a:avLst/>
          </a:prstGeom>
          <a:ln w="0">
            <a:noFill/>
          </a:ln>
        </p:spPr>
      </p:pic>
      <p:sp>
        <p:nvSpPr>
          <p:cNvPr id="66" name="Text 4"/>
          <p:cNvSpPr/>
          <p:nvPr/>
        </p:nvSpPr>
        <p:spPr>
          <a:xfrm>
            <a:off x="2410560" y="3948840"/>
            <a:ext cx="3012480" cy="375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65"/>
              </a:lnSpc>
              <a:tabLst>
                <a:tab pos="0" algn="l"/>
              </a:tabLst>
            </a:pPr>
            <a:r>
              <a:rPr lang="en-US" sz="2380" b="1" strike="noStrike" spc="-1">
                <a:solidFill>
                  <a:srgbClr val="403C4E"/>
                </a:solidFill>
                <a:latin typeface="Merriweather"/>
                <a:ea typeface="Merriweather"/>
              </a:rPr>
              <a:t>Backtrack</a:t>
            </a:r>
            <a:endParaRPr lang="en-US" sz="2380" b="0" strike="noStrike" spc="-1">
              <a:solidFill>
                <a:srgbClr val="000000"/>
              </a:solidFill>
              <a:latin typeface="Arial"/>
            </a:endParaRPr>
          </a:p>
        </p:txBody>
      </p:sp>
      <p:sp>
        <p:nvSpPr>
          <p:cNvPr id="67" name="Text 5"/>
          <p:cNvSpPr/>
          <p:nvPr/>
        </p:nvSpPr>
        <p:spPr>
          <a:xfrm>
            <a:off x="2410560" y="4470120"/>
            <a:ext cx="5888520" cy="770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036"/>
              </a:lnSpc>
              <a:tabLst>
                <a:tab pos="0" algn="l"/>
              </a:tabLst>
            </a:pPr>
            <a:r>
              <a:rPr lang="en-US" sz="1900" b="0" strike="noStrike" spc="-1">
                <a:solidFill>
                  <a:srgbClr val="403C4E"/>
                </a:solidFill>
                <a:latin typeface="Open Sans"/>
                <a:ea typeface="Open Sans"/>
              </a:rPr>
              <a:t>If the number is invalid, remove it and try a different number.</a:t>
            </a:r>
            <a:endParaRPr lang="en-US" sz="1900" b="0" strike="noStrike" spc="-1">
              <a:solidFill>
                <a:srgbClr val="000000"/>
              </a:solidFill>
              <a:latin typeface="Arial"/>
            </a:endParaRPr>
          </a:p>
        </p:txBody>
      </p:sp>
      <p:pic>
        <p:nvPicPr>
          <p:cNvPr id="68" name="Image 5" descr="preencoded.png"/>
          <p:cNvPicPr/>
          <p:nvPr/>
        </p:nvPicPr>
        <p:blipFill>
          <a:blip r:embed="rId8"/>
          <a:stretch/>
        </p:blipFill>
        <p:spPr>
          <a:xfrm>
            <a:off x="843840" y="5636520"/>
            <a:ext cx="1204200" cy="1927440"/>
          </a:xfrm>
          <a:prstGeom prst="rect">
            <a:avLst/>
          </a:prstGeom>
          <a:ln w="0">
            <a:noFill/>
          </a:ln>
        </p:spPr>
      </p:pic>
      <p:sp>
        <p:nvSpPr>
          <p:cNvPr id="69" name="Text 6"/>
          <p:cNvSpPr/>
          <p:nvPr/>
        </p:nvSpPr>
        <p:spPr>
          <a:xfrm>
            <a:off x="2410560" y="5877360"/>
            <a:ext cx="3012480" cy="3754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65"/>
              </a:lnSpc>
              <a:tabLst>
                <a:tab pos="0" algn="l"/>
              </a:tabLst>
            </a:pPr>
            <a:r>
              <a:rPr lang="en-US" sz="2380" b="1" strike="noStrike" spc="-1">
                <a:solidFill>
                  <a:srgbClr val="403C4E"/>
                </a:solidFill>
                <a:latin typeface="Merriweather"/>
                <a:ea typeface="Merriweather"/>
              </a:rPr>
              <a:t>Solve Recursively</a:t>
            </a:r>
            <a:endParaRPr lang="en-US" sz="2380" b="0" strike="noStrike" spc="-1">
              <a:solidFill>
                <a:srgbClr val="000000"/>
              </a:solidFill>
              <a:latin typeface="Arial"/>
            </a:endParaRPr>
          </a:p>
        </p:txBody>
      </p:sp>
      <p:sp>
        <p:nvSpPr>
          <p:cNvPr id="70" name="Text 7"/>
          <p:cNvSpPr/>
          <p:nvPr/>
        </p:nvSpPr>
        <p:spPr>
          <a:xfrm>
            <a:off x="2410560" y="6398640"/>
            <a:ext cx="588852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6"/>
              </a:lnSpc>
              <a:tabLst>
                <a:tab pos="0" algn="l"/>
              </a:tabLst>
            </a:pPr>
            <a:r>
              <a:rPr lang="en-US" sz="1900" b="0" strike="noStrike" spc="-1">
                <a:solidFill>
                  <a:srgbClr val="403C4E"/>
                </a:solidFill>
                <a:latin typeface="Open Sans"/>
                <a:ea typeface="Open Sans"/>
              </a:rPr>
              <a:t>Repeat the process until a valid solution is found.</a:t>
            </a:r>
            <a:endParaRPr lang="en-US" sz="1900" b="0" strike="noStrike" spc="-1">
              <a:solidFill>
                <a:srgbClr val="000000"/>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 0" descr="preencoded.png"/>
          <p:cNvPicPr/>
          <p:nvPr/>
        </p:nvPicPr>
        <p:blipFill>
          <a:blip r:embed="rId3"/>
          <a:stretch/>
        </p:blipFill>
        <p:spPr>
          <a:xfrm>
            <a:off x="0" y="0"/>
            <a:ext cx="14629320" cy="8228520"/>
          </a:xfrm>
          <a:prstGeom prst="rect">
            <a:avLst/>
          </a:prstGeom>
          <a:ln w="0">
            <a:noFill/>
          </a:ln>
        </p:spPr>
      </p:pic>
      <p:sp>
        <p:nvSpPr>
          <p:cNvPr id="88" name="Text 1"/>
          <p:cNvSpPr/>
          <p:nvPr/>
        </p:nvSpPr>
        <p:spPr>
          <a:xfrm>
            <a:off x="1169640" y="618840"/>
            <a:ext cx="7688160" cy="702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5536"/>
              </a:lnSpc>
              <a:tabLst>
                <a:tab pos="0" algn="l"/>
              </a:tabLst>
            </a:pPr>
            <a:r>
              <a:rPr lang="en-US" sz="4430" b="1" strike="noStrike" spc="-1" dirty="0">
                <a:solidFill>
                  <a:srgbClr val="403C4E"/>
                </a:solidFill>
                <a:latin typeface="Merriweather"/>
                <a:ea typeface="Merriweather"/>
              </a:rPr>
              <a:t>Algorithm Implementation</a:t>
            </a:r>
            <a:endParaRPr lang="en-US" sz="4430" b="0" strike="noStrike" spc="-1" dirty="0">
              <a:solidFill>
                <a:srgbClr val="000000"/>
              </a:solidFill>
              <a:latin typeface="Arial"/>
            </a:endParaRPr>
          </a:p>
        </p:txBody>
      </p:sp>
      <p:sp>
        <p:nvSpPr>
          <p:cNvPr id="89" name="Text 2"/>
          <p:cNvSpPr/>
          <p:nvPr/>
        </p:nvSpPr>
        <p:spPr>
          <a:xfrm>
            <a:off x="1169640" y="1771920"/>
            <a:ext cx="12290040" cy="215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r>
              <a:rPr lang="en-US" sz="1770" b="0" strike="noStrike" spc="-1" dirty="0">
                <a:solidFill>
                  <a:srgbClr val="403C4E"/>
                </a:solidFill>
                <a:latin typeface="Open Sans"/>
                <a:ea typeface="Open Sans"/>
              </a:rPr>
              <a:t>There are several ways to implement the Sudoku solving algorithm. One common approach is to use a recursive function that iterates through each cell, trying possible numbers, backtracking when necessary. Another approach is to use a stack or a queue to store the cell positions and their potential values. The algorithm then iterates through the stack or queue, updating the board until a valid solution is found.</a:t>
            </a:r>
            <a:endParaRPr lang="en-US" sz="1770" b="0" strike="noStrike" spc="-1" dirty="0">
              <a:solidFill>
                <a:srgbClr val="000000"/>
              </a:solidFill>
              <a:latin typeface="Arial"/>
            </a:endParaRPr>
          </a:p>
          <a:p>
            <a:pPr>
              <a:lnSpc>
                <a:spcPct val="100000"/>
              </a:lnSpc>
            </a:pPr>
            <a:endParaRPr lang="en-US" sz="1770" b="0" strike="noStrike" spc="-1" dirty="0">
              <a:solidFill>
                <a:srgbClr val="000000"/>
              </a:solidFill>
              <a:latin typeface="Arial"/>
            </a:endParaRPr>
          </a:p>
          <a:p>
            <a:pPr defTabSz="914400">
              <a:lnSpc>
                <a:spcPts val="2835"/>
              </a:lnSpc>
              <a:tabLst>
                <a:tab pos="0" algn="l"/>
              </a:tabLst>
            </a:pPr>
            <a:r>
              <a:rPr lang="en-US" sz="1770" b="0" strike="noStrike" spc="-1" dirty="0">
                <a:solidFill>
                  <a:srgbClr val="403C4E"/>
                </a:solidFill>
                <a:latin typeface="Open Sans"/>
                <a:ea typeface="Open Sans"/>
              </a:rPr>
              <a:t>Functions used: </a:t>
            </a:r>
            <a:endParaRPr lang="en-US" sz="1770" b="0" strike="noStrike" spc="-1" dirty="0">
              <a:solidFill>
                <a:srgbClr val="000000"/>
              </a:solidFill>
              <a:latin typeface="Arial"/>
            </a:endParaRPr>
          </a:p>
        </p:txBody>
      </p:sp>
      <p:sp>
        <p:nvSpPr>
          <p:cNvPr id="90" name="Text 3"/>
          <p:cNvSpPr/>
          <p:nvPr/>
        </p:nvSpPr>
        <p:spPr>
          <a:xfrm>
            <a:off x="1169640" y="418536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1770" b="1" strike="noStrike" spc="-1" dirty="0" err="1">
                <a:solidFill>
                  <a:srgbClr val="403C4E"/>
                </a:solidFill>
                <a:latin typeface="Open Sans"/>
                <a:ea typeface="Open Sans"/>
              </a:rPr>
              <a:t>isSafe</a:t>
            </a:r>
            <a:r>
              <a:rPr lang="en-US" sz="1770" b="1" strike="noStrike" spc="-1" dirty="0">
                <a:solidFill>
                  <a:srgbClr val="403C4E"/>
                </a:solidFill>
                <a:latin typeface="Open Sans"/>
                <a:ea typeface="Open Sans"/>
              </a:rPr>
              <a:t>() Method</a:t>
            </a:r>
            <a:endParaRPr lang="en-US" sz="1770" b="0" strike="noStrike" spc="-1" dirty="0">
              <a:solidFill>
                <a:srgbClr val="000000"/>
              </a:solidFill>
              <a:latin typeface="Arial"/>
            </a:endParaRPr>
          </a:p>
        </p:txBody>
      </p:sp>
      <p:sp>
        <p:nvSpPr>
          <p:cNvPr id="91" name="Text 4"/>
          <p:cNvSpPr/>
          <p:nvPr/>
        </p:nvSpPr>
        <p:spPr>
          <a:xfrm>
            <a:off x="1169640" y="479844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1770" b="1" strike="noStrike" spc="-1" dirty="0" err="1">
                <a:solidFill>
                  <a:srgbClr val="403C4E"/>
                </a:solidFill>
                <a:latin typeface="Open Sans"/>
                <a:ea typeface="Open Sans"/>
              </a:rPr>
              <a:t>findSolution</a:t>
            </a:r>
            <a:r>
              <a:rPr lang="en-US" sz="1770" b="1" strike="noStrike" spc="-1" dirty="0">
                <a:solidFill>
                  <a:srgbClr val="403C4E"/>
                </a:solidFill>
                <a:latin typeface="Open Sans"/>
                <a:ea typeface="Open Sans"/>
              </a:rPr>
              <a:t>() Method</a:t>
            </a:r>
            <a:endParaRPr lang="en-US" sz="1770" b="0" strike="noStrike" spc="-1" dirty="0">
              <a:solidFill>
                <a:srgbClr val="000000"/>
              </a:solidFill>
              <a:latin typeface="Arial"/>
            </a:endParaRPr>
          </a:p>
        </p:txBody>
      </p:sp>
      <p:sp>
        <p:nvSpPr>
          <p:cNvPr id="92" name="Text 5"/>
          <p:cNvSpPr/>
          <p:nvPr/>
        </p:nvSpPr>
        <p:spPr>
          <a:xfrm>
            <a:off x="1169640" y="541152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1770" b="1" strike="noStrike" spc="-1" dirty="0" err="1">
                <a:solidFill>
                  <a:srgbClr val="403C4E"/>
                </a:solidFill>
                <a:latin typeface="Open Sans"/>
                <a:ea typeface="Open Sans"/>
              </a:rPr>
              <a:t>solveSudoku</a:t>
            </a:r>
            <a:r>
              <a:rPr lang="en-US" sz="1770" b="1" strike="noStrike" spc="-1" dirty="0">
                <a:solidFill>
                  <a:srgbClr val="403C4E"/>
                </a:solidFill>
                <a:latin typeface="Open Sans"/>
                <a:ea typeface="Open Sans"/>
              </a:rPr>
              <a:t>() Method</a:t>
            </a:r>
            <a:endParaRPr lang="en-US" sz="1770" b="0" strike="noStrike" spc="-1" dirty="0">
              <a:solidFill>
                <a:srgbClr val="000000"/>
              </a:solidFill>
              <a:latin typeface="Arial"/>
            </a:endParaRPr>
          </a:p>
        </p:txBody>
      </p:sp>
      <p:sp>
        <p:nvSpPr>
          <p:cNvPr id="93" name="Text 6"/>
          <p:cNvSpPr/>
          <p:nvPr/>
        </p:nvSpPr>
        <p:spPr>
          <a:xfrm>
            <a:off x="1169640" y="602496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1770" b="0" strike="noStrike" spc="-1" dirty="0">
                <a:solidFill>
                  <a:srgbClr val="403C4E"/>
                </a:solidFill>
                <a:latin typeface="Open Sans"/>
                <a:ea typeface="Open Sans"/>
              </a:rPr>
              <a:t>Algorithms used:</a:t>
            </a:r>
            <a:endParaRPr lang="en-US" sz="1770" b="0" strike="noStrike" spc="-1" dirty="0">
              <a:solidFill>
                <a:srgbClr val="000000"/>
              </a:solidFill>
              <a:latin typeface="Arial"/>
            </a:endParaRPr>
          </a:p>
        </p:txBody>
      </p:sp>
      <p:sp>
        <p:nvSpPr>
          <p:cNvPr id="94" name="Text 7"/>
          <p:cNvSpPr/>
          <p:nvPr/>
        </p:nvSpPr>
        <p:spPr>
          <a:xfrm>
            <a:off x="1169640" y="663804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1770" b="1" strike="noStrike" spc="-1" dirty="0">
                <a:solidFill>
                  <a:srgbClr val="403C4E"/>
                </a:solidFill>
                <a:latin typeface="Open Sans"/>
                <a:ea typeface="Open Sans"/>
              </a:rPr>
              <a:t>Backtracking Algorithm</a:t>
            </a:r>
            <a:endParaRPr lang="en-US" sz="1770" b="0" strike="noStrike" spc="-1" dirty="0">
              <a:solidFill>
                <a:srgbClr val="000000"/>
              </a:solidFill>
              <a:latin typeface="Arial"/>
            </a:endParaRPr>
          </a:p>
        </p:txBody>
      </p:sp>
      <p:sp>
        <p:nvSpPr>
          <p:cNvPr id="95" name="Text 8"/>
          <p:cNvSpPr/>
          <p:nvPr/>
        </p:nvSpPr>
        <p:spPr>
          <a:xfrm>
            <a:off x="1169640" y="725112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endParaRPr lang="en-US" sz="1770" b="0" strike="noStrike" spc="-1">
              <a:solidFill>
                <a:schemeClr val="dk1"/>
              </a:solidFill>
              <a:latin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Image 0" descr="preencoded.png"/>
          <p:cNvPicPr/>
          <p:nvPr/>
        </p:nvPicPr>
        <p:blipFill>
          <a:blip r:embed="rId3"/>
          <a:stretch/>
        </p:blipFill>
        <p:spPr>
          <a:xfrm>
            <a:off x="0" y="0"/>
            <a:ext cx="14629320" cy="8228520"/>
          </a:xfrm>
          <a:prstGeom prst="rect">
            <a:avLst/>
          </a:prstGeom>
          <a:ln w="0">
            <a:noFill/>
          </a:ln>
        </p:spPr>
      </p:pic>
      <p:sp>
        <p:nvSpPr>
          <p:cNvPr id="97" name="Text 1"/>
          <p:cNvSpPr/>
          <p:nvPr/>
        </p:nvSpPr>
        <p:spPr>
          <a:xfrm>
            <a:off x="864000" y="1821600"/>
            <a:ext cx="61711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dirty="0" err="1">
                <a:solidFill>
                  <a:srgbClr val="403C4E"/>
                </a:solidFill>
                <a:latin typeface="Merriweather"/>
                <a:ea typeface="Merriweather"/>
              </a:rPr>
              <a:t>isSafe</a:t>
            </a:r>
            <a:r>
              <a:rPr lang="en-US" sz="4860" b="1" strike="noStrike" spc="-1" dirty="0">
                <a:solidFill>
                  <a:srgbClr val="403C4E"/>
                </a:solidFill>
                <a:latin typeface="Merriweather"/>
                <a:ea typeface="Merriweather"/>
              </a:rPr>
              <a:t>() method</a:t>
            </a:r>
            <a:endParaRPr lang="en-US" sz="4860" b="0" strike="noStrike" spc="-1" dirty="0">
              <a:solidFill>
                <a:srgbClr val="000000"/>
              </a:solidFill>
              <a:latin typeface="Arial"/>
            </a:endParaRPr>
          </a:p>
        </p:txBody>
      </p:sp>
      <p:sp>
        <p:nvSpPr>
          <p:cNvPr id="98" name="Text 2"/>
          <p:cNvSpPr/>
          <p:nvPr/>
        </p:nvSpPr>
        <p:spPr>
          <a:xfrm>
            <a:off x="864000" y="3087000"/>
            <a:ext cx="12901320" cy="78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isSafe() method is used to check whether a particular number can be safely placed in a given cell or not. It checks if the number already exists in the current row, current column, or current 3x3 subgrid.</a:t>
            </a:r>
            <a:endParaRPr lang="en-US" sz="1940" b="0" strike="noStrike" spc="-1">
              <a:solidFill>
                <a:srgbClr val="000000"/>
              </a:solidFill>
              <a:latin typeface="Arial"/>
            </a:endParaRPr>
          </a:p>
        </p:txBody>
      </p:sp>
      <p:sp>
        <p:nvSpPr>
          <p:cNvPr id="99" name="Text 3"/>
          <p:cNvSpPr/>
          <p:nvPr/>
        </p:nvSpPr>
        <p:spPr>
          <a:xfrm>
            <a:off x="864000" y="4154760"/>
            <a:ext cx="129013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If the number is not found in any of those locations, it is considered safe to be placed in the given cell. The isSafe() method returns a boolean value indicating the validity of the placement. This method is crucial for ensuring that the Sudoku puzzle follows the rules of the game.</a:t>
            </a:r>
            <a:endParaRPr lang="en-US" sz="1940" b="0" strike="noStrike" spc="-1">
              <a:solidFill>
                <a:srgbClr val="000000"/>
              </a:solidFill>
              <a:latin typeface="Arial"/>
            </a:endParaRPr>
          </a:p>
        </p:txBody>
      </p:sp>
      <p:sp>
        <p:nvSpPr>
          <p:cNvPr id="100" name="Text 4"/>
          <p:cNvSpPr/>
          <p:nvPr/>
        </p:nvSpPr>
        <p:spPr>
          <a:xfrm>
            <a:off x="864000" y="5617440"/>
            <a:ext cx="12901320" cy="78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 If the number is not found in any of these places, the method returns true indicating that it is safe to place the number in the cell. Otherwise, it returns false indicating that the number is not safe to be placed in the cell.</a:t>
            </a:r>
            <a:endParaRPr lang="en-US" sz="1940" b="0" strike="noStrike" spc="-1">
              <a:solidFill>
                <a:srgbClr val="000000"/>
              </a:solidFill>
              <a:latin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Image 0" descr="preencoded.png"/>
          <p:cNvPicPr/>
          <p:nvPr/>
        </p:nvPicPr>
        <p:blipFill>
          <a:blip r:embed="rId3"/>
          <a:stretch/>
        </p:blipFill>
        <p:spPr>
          <a:xfrm>
            <a:off x="0" y="0"/>
            <a:ext cx="14629320" cy="8228520"/>
          </a:xfrm>
          <a:prstGeom prst="rect">
            <a:avLst/>
          </a:prstGeom>
          <a:ln w="0">
            <a:noFill/>
          </a:ln>
        </p:spPr>
      </p:pic>
      <p:sp>
        <p:nvSpPr>
          <p:cNvPr id="102" name="Text 1"/>
          <p:cNvSpPr/>
          <p:nvPr/>
        </p:nvSpPr>
        <p:spPr>
          <a:xfrm>
            <a:off x="685440" y="235440"/>
            <a:ext cx="61711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isSafe() method</a:t>
            </a:r>
            <a:endParaRPr lang="en-US" sz="4860" b="0" strike="noStrike" spc="-1">
              <a:solidFill>
                <a:srgbClr val="000000"/>
              </a:solidFill>
              <a:latin typeface="Arial"/>
            </a:endParaRPr>
          </a:p>
        </p:txBody>
      </p:sp>
      <p:sp>
        <p:nvSpPr>
          <p:cNvPr id="103" name="Text 4"/>
          <p:cNvSpPr/>
          <p:nvPr/>
        </p:nvSpPr>
        <p:spPr>
          <a:xfrm>
            <a:off x="685440" y="1015560"/>
            <a:ext cx="12901320" cy="75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1" strike="noStrike" spc="-1">
                <a:solidFill>
                  <a:schemeClr val="dk1"/>
                </a:solidFill>
                <a:latin typeface="Manrope"/>
              </a:rPr>
              <a:t>static boolean isSafe(int row, int col, int num) {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try {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Thread.sleep(1);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 catch (InterruptedException e) {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e.printStackTrace();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               for (int x = 0; x N; x++) {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if (board[row][x] == num) {</a:t>
            </a:r>
            <a:br>
              <a:rPr sz="1800"/>
            </a:br>
            <a:r>
              <a:rPr lang="en-IN" sz="1800" b="1" strike="noStrike" spc="-1">
                <a:solidFill>
                  <a:schemeClr val="dk1"/>
                </a:solidFill>
                <a:latin typeface="Manrope"/>
              </a:rPr>
              <a:t>                return false;</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for (int x = 0; x N; x++) {</a:t>
            </a:r>
            <a:br>
              <a:rPr sz="1800"/>
            </a:br>
            <a:r>
              <a:rPr lang="en-IN" sz="1800" b="1" strike="noStrike" spc="-1">
                <a:solidFill>
                  <a:schemeClr val="dk1"/>
                </a:solidFill>
                <a:latin typeface="Manrope"/>
              </a:rPr>
              <a:t>            if (board[x][col] == num) {</a:t>
            </a:r>
            <a:br>
              <a:rPr sz="1800"/>
            </a:br>
            <a:r>
              <a:rPr lang="en-IN" sz="1800" b="1" strike="noStrike" spc="-1">
                <a:solidFill>
                  <a:schemeClr val="dk1"/>
                </a:solidFill>
                <a:latin typeface="Manrope"/>
              </a:rPr>
              <a:t>                return false;</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int startRow = row - row % 3, startCol = col - col % 3;</a:t>
            </a:r>
            <a:br>
              <a:rPr sz="1800"/>
            </a:br>
            <a:r>
              <a:rPr lang="en-IN" sz="1800" b="1" strike="noStrike" spc="-1">
                <a:solidFill>
                  <a:schemeClr val="dk1"/>
                </a:solidFill>
                <a:latin typeface="Manrope"/>
              </a:rPr>
              <a:t>        for (int i = 0; i 3; i++) {</a:t>
            </a:r>
            <a:br>
              <a:rPr sz="1800"/>
            </a:br>
            <a:r>
              <a:rPr lang="en-IN" sz="1800" b="1" strike="noStrike" spc="-1">
                <a:solidFill>
                  <a:schemeClr val="dk1"/>
                </a:solidFill>
                <a:latin typeface="Manrope"/>
              </a:rPr>
              <a:t>            for (int j = 0; j 3; j++) {</a:t>
            </a:r>
            <a:br>
              <a:rPr sz="1800"/>
            </a:br>
            <a:r>
              <a:rPr lang="en-IN" sz="1800" b="1" strike="noStrike" spc="-1">
                <a:solidFill>
                  <a:schemeClr val="dk1"/>
                </a:solidFill>
                <a:latin typeface="Manrope"/>
              </a:rPr>
              <a:t>                if (board[i + startRow][j + startCol] == num) {</a:t>
            </a:r>
            <a:br>
              <a:rPr sz="1800"/>
            </a:br>
            <a:r>
              <a:rPr lang="en-IN" sz="1800" b="1" strike="noStrike" spc="-1">
                <a:solidFill>
                  <a:schemeClr val="dk1"/>
                </a:solidFill>
                <a:latin typeface="Manrope"/>
              </a:rPr>
              <a:t>                    return false;</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a:t>
            </a:r>
            <a:br>
              <a:rPr sz="1800"/>
            </a:br>
            <a:r>
              <a:rPr lang="en-IN" sz="1800" b="1" strike="noStrike" spc="-1">
                <a:solidFill>
                  <a:schemeClr val="dk1"/>
                </a:solidFill>
                <a:latin typeface="Manrope"/>
              </a:rPr>
              <a:t>        return true;</a:t>
            </a:r>
            <a:br>
              <a:rPr sz="1800"/>
            </a:br>
            <a:r>
              <a:rPr lang="en-IN" sz="1800" b="1" strike="noStrike" spc="-1">
                <a:solidFill>
                  <a:schemeClr val="dk1"/>
                </a:solidFill>
                <a:latin typeface="Manrope"/>
              </a:rPr>
              <a:t>    }</a:t>
            </a:r>
            <a:br>
              <a:rPr sz="1800"/>
            </a:br>
            <a:br>
              <a:rPr sz="2000"/>
            </a:br>
            <a:br>
              <a:rPr sz="2000"/>
            </a:br>
            <a:br>
              <a:rPr sz="2000"/>
            </a:br>
            <a:br>
              <a:rPr sz="1800"/>
            </a:br>
            <a:endParaRPr lang="en-US" sz="1800" b="0" strike="noStrike" spc="-1">
              <a:solidFill>
                <a:srgbClr val="000000"/>
              </a:solid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Image 0" descr="preencoded.png"/>
          <p:cNvPicPr/>
          <p:nvPr/>
        </p:nvPicPr>
        <p:blipFill>
          <a:blip r:embed="rId3"/>
          <a:stretch/>
        </p:blipFill>
        <p:spPr>
          <a:xfrm>
            <a:off x="0" y="0"/>
            <a:ext cx="14629320" cy="8228520"/>
          </a:xfrm>
          <a:prstGeom prst="rect">
            <a:avLst/>
          </a:prstGeom>
          <a:ln w="0">
            <a:noFill/>
          </a:ln>
        </p:spPr>
      </p:pic>
      <p:sp>
        <p:nvSpPr>
          <p:cNvPr id="105" name="Text 1"/>
          <p:cNvSpPr/>
          <p:nvPr/>
        </p:nvSpPr>
        <p:spPr>
          <a:xfrm>
            <a:off x="864000" y="1031760"/>
            <a:ext cx="721908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findSolution() Method:</a:t>
            </a:r>
            <a:endParaRPr lang="en-US" sz="4860" b="0" strike="noStrike" spc="-1">
              <a:solidFill>
                <a:srgbClr val="000000"/>
              </a:solidFill>
              <a:latin typeface="Arial"/>
            </a:endParaRPr>
          </a:p>
        </p:txBody>
      </p:sp>
      <p:sp>
        <p:nvSpPr>
          <p:cNvPr id="106" name="Text 2"/>
          <p:cNvSpPr/>
          <p:nvPr/>
        </p:nvSpPr>
        <p:spPr>
          <a:xfrm>
            <a:off x="864000" y="2296800"/>
            <a:ext cx="129013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findSolution() method is responsible for finding a solution to the Sudoku puzzle. It may use a backtracking algorithm to explore all possible combinations of numbers until a valid solution is found. This method could be called recursively, trying different numbers in each empty cell until a complete solution is found, or until it determines that no valid solution exists.</a:t>
            </a:r>
            <a:endParaRPr lang="en-US" sz="1940" b="0" strike="noStrike" spc="-1">
              <a:solidFill>
                <a:srgbClr val="000000"/>
              </a:solidFill>
              <a:latin typeface="Arial"/>
            </a:endParaRPr>
          </a:p>
        </p:txBody>
      </p:sp>
      <p:sp>
        <p:nvSpPr>
          <p:cNvPr id="107" name="Text 3"/>
          <p:cNvSpPr/>
          <p:nvPr/>
        </p:nvSpPr>
        <p:spPr>
          <a:xfrm>
            <a:off x="864000" y="4154760"/>
            <a:ext cx="129013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Once a valid solution is found, the findSolution() method would update the board with the correct numbers. It would start by finding an empty cell on the board and try filling it with a number from 1 to 9. If the number is valid according to the Sudoku rules, it would recursively call findSolution() again to continue solving the remaining empty cells.</a:t>
            </a:r>
            <a:endParaRPr lang="en-US" sz="1940" b="0" strike="noStrike" spc="-1">
              <a:solidFill>
                <a:srgbClr val="000000"/>
              </a:solidFill>
              <a:latin typeface="Arial"/>
            </a:endParaRPr>
          </a:p>
        </p:txBody>
      </p:sp>
      <p:sp>
        <p:nvSpPr>
          <p:cNvPr id="108" name="Text 4"/>
          <p:cNvSpPr/>
          <p:nvPr/>
        </p:nvSpPr>
        <p:spPr>
          <a:xfrm>
            <a:off x="864000" y="6012720"/>
            <a:ext cx="129013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In each recursive call, if findSolution() determines that no valid number can be placed in the current cell, it would backtrack by undoing the previous assignment and trying a different number. This process continues until a complete solution is found or all possible combinations have been exhausted.</a:t>
            </a:r>
            <a:endParaRPr lang="en-US" sz="1940" b="0" strike="noStrike" spc="-1">
              <a:solidFill>
                <a:srgbClr val="000000"/>
              </a:solidFill>
              <a:latin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Image 0" descr="preencoded.png"/>
          <p:cNvPicPr/>
          <p:nvPr/>
        </p:nvPicPr>
        <p:blipFill>
          <a:blip r:embed="rId3"/>
          <a:stretch/>
        </p:blipFill>
        <p:spPr>
          <a:xfrm>
            <a:off x="0" y="720"/>
            <a:ext cx="14629320" cy="8228520"/>
          </a:xfrm>
          <a:prstGeom prst="rect">
            <a:avLst/>
          </a:prstGeom>
          <a:ln w="0">
            <a:noFill/>
          </a:ln>
        </p:spPr>
      </p:pic>
      <p:sp>
        <p:nvSpPr>
          <p:cNvPr id="110" name="Text 1"/>
          <p:cNvSpPr/>
          <p:nvPr/>
        </p:nvSpPr>
        <p:spPr>
          <a:xfrm>
            <a:off x="685440" y="122040"/>
            <a:ext cx="61711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findSolution() method</a:t>
            </a:r>
            <a:endParaRPr lang="en-US" sz="4860" b="0" strike="noStrike" spc="-1">
              <a:solidFill>
                <a:srgbClr val="000000"/>
              </a:solidFill>
              <a:latin typeface="Arial"/>
            </a:endParaRPr>
          </a:p>
        </p:txBody>
      </p:sp>
      <p:sp>
        <p:nvSpPr>
          <p:cNvPr id="111" name="Text 4"/>
          <p:cNvSpPr/>
          <p:nvPr/>
        </p:nvSpPr>
        <p:spPr>
          <a:xfrm>
            <a:off x="685440" y="893520"/>
            <a:ext cx="12901320" cy="75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US" sz="1800" b="1" strike="noStrike" spc="-1">
                <a:solidFill>
                  <a:schemeClr val="dk1"/>
                </a:solidFill>
                <a:latin typeface="Manrope"/>
              </a:rPr>
              <a:t>static boolean findSolution(int row, int col)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if (row == N - 1 &amp;&amp; col == N)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return true;</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if (col == N)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row++;</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col = 0;</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if (board[row][col] != 0)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return findSolution(row, col + 1);</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for (int num = 1; num = N; num++)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if (isSafe(row, col, num))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board[row][col] = num;</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jLabel[row][col].setText(String.valueOf(num));</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jLabel[row][col].setBackground(Color.CYAN);</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if (findSolution(row, col + 1))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return true;</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board[row][col] = 0;</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jLabel[row][col].setText("0");</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jLabel[row][col].setBackground(Color.RED);</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return false;</a:t>
            </a:r>
            <a:endParaRPr lang="en-US" sz="1800" b="0" strike="noStrike" spc="-1">
              <a:solidFill>
                <a:srgbClr val="000000"/>
              </a:solidFill>
              <a:latin typeface="Arial"/>
            </a:endParaRPr>
          </a:p>
          <a:p>
            <a:pPr defTabSz="914400">
              <a:lnSpc>
                <a:spcPct val="100000"/>
              </a:lnSpc>
            </a:pPr>
            <a:r>
              <a:rPr lang="en-US" sz="1800" b="1" strike="noStrike" spc="-1">
                <a:solidFill>
                  <a:schemeClr val="dk1"/>
                </a:solidFill>
                <a:latin typeface="Manrope"/>
              </a:rPr>
              <a:t>    }</a:t>
            </a:r>
            <a:br>
              <a:rPr sz="2000"/>
            </a:br>
            <a:br>
              <a:rPr sz="2000"/>
            </a:br>
            <a:br>
              <a:rPr sz="2000"/>
            </a:br>
            <a:br>
              <a:rPr sz="1800"/>
            </a:br>
            <a:endParaRPr lang="en-US" sz="1800" b="0" strike="noStrike" spc="-1">
              <a:solidFill>
                <a:srgbClr val="000000"/>
              </a:solidFill>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 0" descr="preencoded.png"/>
          <p:cNvPicPr/>
          <p:nvPr/>
        </p:nvPicPr>
        <p:blipFill>
          <a:blip r:embed="rId3"/>
          <a:stretch/>
        </p:blipFill>
        <p:spPr>
          <a:xfrm>
            <a:off x="0" y="0"/>
            <a:ext cx="14629320" cy="8228520"/>
          </a:xfrm>
          <a:prstGeom prst="rect">
            <a:avLst/>
          </a:prstGeom>
          <a:ln w="0">
            <a:noFill/>
          </a:ln>
        </p:spPr>
      </p:pic>
      <p:pic>
        <p:nvPicPr>
          <p:cNvPr id="27" name="Image 1" descr="preencoded.png"/>
          <p:cNvPicPr/>
          <p:nvPr/>
        </p:nvPicPr>
        <p:blipFill>
          <a:blip r:embed="rId4"/>
          <a:stretch/>
        </p:blipFill>
        <p:spPr>
          <a:xfrm>
            <a:off x="0" y="0"/>
            <a:ext cx="5485320" cy="8228520"/>
          </a:xfrm>
          <a:prstGeom prst="rect">
            <a:avLst/>
          </a:prstGeom>
          <a:ln w="0">
            <a:noFill/>
          </a:ln>
        </p:spPr>
      </p:pic>
      <p:pic>
        <p:nvPicPr>
          <p:cNvPr id="28" name="Image 2" descr="preencoded.png"/>
          <p:cNvPicPr/>
          <p:nvPr/>
        </p:nvPicPr>
        <p:blipFill>
          <a:blip r:embed="rId5"/>
          <a:stretch/>
        </p:blipFill>
        <p:spPr>
          <a:xfrm>
            <a:off x="297360" y="653760"/>
            <a:ext cx="4890240" cy="6921000"/>
          </a:xfrm>
          <a:prstGeom prst="rect">
            <a:avLst/>
          </a:prstGeom>
          <a:ln w="0">
            <a:noFill/>
          </a:ln>
        </p:spPr>
      </p:pic>
      <p:sp>
        <p:nvSpPr>
          <p:cNvPr id="29" name="Text 1"/>
          <p:cNvSpPr/>
          <p:nvPr/>
        </p:nvSpPr>
        <p:spPr>
          <a:xfrm>
            <a:off x="6319440" y="674640"/>
            <a:ext cx="5950440" cy="7426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5859"/>
              </a:lnSpc>
              <a:tabLst>
                <a:tab pos="0" algn="l"/>
              </a:tabLst>
            </a:pPr>
            <a:r>
              <a:rPr lang="en-US" sz="4690" b="1" strike="noStrike" spc="-1">
                <a:solidFill>
                  <a:srgbClr val="403C4E"/>
                </a:solidFill>
                <a:latin typeface="Merriweather"/>
                <a:ea typeface="Merriweather"/>
              </a:rPr>
              <a:t>The Sudoku Grid</a:t>
            </a:r>
            <a:endParaRPr lang="en-US" sz="4690" b="0" strike="noStrike" spc="-1">
              <a:solidFill>
                <a:srgbClr val="000000"/>
              </a:solidFill>
              <a:latin typeface="Arial"/>
            </a:endParaRPr>
          </a:p>
        </p:txBody>
      </p:sp>
      <p:sp>
        <p:nvSpPr>
          <p:cNvPr id="30" name="Shape 2"/>
          <p:cNvSpPr/>
          <p:nvPr/>
        </p:nvSpPr>
        <p:spPr>
          <a:xfrm>
            <a:off x="6319440" y="1775520"/>
            <a:ext cx="7476480" cy="1766880"/>
          </a:xfrm>
          <a:prstGeom prst="roundRect">
            <a:avLst>
              <a:gd name="adj" fmla="val 6060"/>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31" name="Text 3"/>
          <p:cNvSpPr/>
          <p:nvPr/>
        </p:nvSpPr>
        <p:spPr>
          <a:xfrm>
            <a:off x="6565320" y="2021040"/>
            <a:ext cx="2974680" cy="370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28"/>
              </a:lnSpc>
              <a:tabLst>
                <a:tab pos="0" algn="l"/>
              </a:tabLst>
            </a:pPr>
            <a:r>
              <a:rPr lang="en-US" sz="2340" b="1" strike="noStrike" spc="-1">
                <a:solidFill>
                  <a:srgbClr val="403C4E"/>
                </a:solidFill>
                <a:latin typeface="Merriweather"/>
                <a:ea typeface="Merriweather"/>
              </a:rPr>
              <a:t>9x9 Grid</a:t>
            </a:r>
            <a:endParaRPr lang="en-US" sz="2340" b="0" strike="noStrike" spc="-1">
              <a:solidFill>
                <a:srgbClr val="000000"/>
              </a:solidFill>
              <a:latin typeface="Arial"/>
            </a:endParaRPr>
          </a:p>
        </p:txBody>
      </p:sp>
      <p:sp>
        <p:nvSpPr>
          <p:cNvPr id="32" name="Text 4"/>
          <p:cNvSpPr/>
          <p:nvPr/>
        </p:nvSpPr>
        <p:spPr>
          <a:xfrm>
            <a:off x="6565320" y="2535840"/>
            <a:ext cx="6985440" cy="76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2999"/>
              </a:lnSpc>
              <a:tabLst>
                <a:tab pos="0" algn="l"/>
              </a:tabLst>
            </a:pPr>
            <a:r>
              <a:rPr lang="en-US" sz="1870" b="0" strike="noStrike" spc="-1">
                <a:solidFill>
                  <a:srgbClr val="403C4E"/>
                </a:solidFill>
                <a:latin typeface="Open Sans"/>
                <a:ea typeface="Open Sans"/>
              </a:rPr>
              <a:t>The Sudoku puzzle consists of a 9x9 grid, divided into 9 smaller 3x3 subgrids.</a:t>
            </a:r>
            <a:endParaRPr lang="en-US" sz="1870" b="0" strike="noStrike" spc="-1">
              <a:solidFill>
                <a:srgbClr val="000000"/>
              </a:solidFill>
              <a:latin typeface="Arial"/>
            </a:endParaRPr>
          </a:p>
        </p:txBody>
      </p:sp>
      <p:sp>
        <p:nvSpPr>
          <p:cNvPr id="33" name="Shape 5"/>
          <p:cNvSpPr/>
          <p:nvPr/>
        </p:nvSpPr>
        <p:spPr>
          <a:xfrm>
            <a:off x="6319440" y="3781440"/>
            <a:ext cx="7476480" cy="1766880"/>
          </a:xfrm>
          <a:prstGeom prst="roundRect">
            <a:avLst>
              <a:gd name="adj" fmla="val 6060"/>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34" name="Text 6"/>
          <p:cNvSpPr/>
          <p:nvPr/>
        </p:nvSpPr>
        <p:spPr>
          <a:xfrm>
            <a:off x="6565320" y="4026960"/>
            <a:ext cx="2974680" cy="370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28"/>
              </a:lnSpc>
              <a:tabLst>
                <a:tab pos="0" algn="l"/>
              </a:tabLst>
            </a:pPr>
            <a:r>
              <a:rPr lang="en-US" sz="2340" b="1" strike="noStrike" spc="-1">
                <a:solidFill>
                  <a:srgbClr val="403C4E"/>
                </a:solidFill>
                <a:latin typeface="Merriweather"/>
                <a:ea typeface="Merriweather"/>
              </a:rPr>
              <a:t>Unique Numbers</a:t>
            </a:r>
            <a:endParaRPr lang="en-US" sz="2340" b="0" strike="noStrike" spc="-1">
              <a:solidFill>
                <a:srgbClr val="000000"/>
              </a:solidFill>
              <a:latin typeface="Arial"/>
            </a:endParaRPr>
          </a:p>
        </p:txBody>
      </p:sp>
      <p:sp>
        <p:nvSpPr>
          <p:cNvPr id="35" name="Text 7"/>
          <p:cNvSpPr/>
          <p:nvPr/>
        </p:nvSpPr>
        <p:spPr>
          <a:xfrm>
            <a:off x="6565320" y="4541400"/>
            <a:ext cx="6985440" cy="76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2999"/>
              </a:lnSpc>
              <a:tabLst>
                <a:tab pos="0" algn="l"/>
              </a:tabLst>
            </a:pPr>
            <a:r>
              <a:rPr lang="en-US" sz="1870" b="0" strike="noStrike" spc="-1">
                <a:solidFill>
                  <a:srgbClr val="403C4E"/>
                </a:solidFill>
                <a:latin typeface="Open Sans"/>
                <a:ea typeface="Open Sans"/>
              </a:rPr>
              <a:t>Each row, column, and 3x3 subgrid must contain the digits 1 through 9 without repeating any numbers.</a:t>
            </a:r>
            <a:endParaRPr lang="en-US" sz="1870" b="0" strike="noStrike" spc="-1">
              <a:solidFill>
                <a:srgbClr val="000000"/>
              </a:solidFill>
              <a:latin typeface="Arial"/>
            </a:endParaRPr>
          </a:p>
        </p:txBody>
      </p:sp>
      <p:sp>
        <p:nvSpPr>
          <p:cNvPr id="36" name="Shape 8"/>
          <p:cNvSpPr/>
          <p:nvPr/>
        </p:nvSpPr>
        <p:spPr>
          <a:xfrm>
            <a:off x="6319440" y="5787000"/>
            <a:ext cx="7476480" cy="1766880"/>
          </a:xfrm>
          <a:prstGeom prst="roundRect">
            <a:avLst>
              <a:gd name="adj" fmla="val 6060"/>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37" name="Text 9"/>
          <p:cNvSpPr/>
          <p:nvPr/>
        </p:nvSpPr>
        <p:spPr>
          <a:xfrm>
            <a:off x="6565320" y="6032880"/>
            <a:ext cx="2974680" cy="370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928"/>
              </a:lnSpc>
              <a:tabLst>
                <a:tab pos="0" algn="l"/>
              </a:tabLst>
            </a:pPr>
            <a:r>
              <a:rPr lang="en-US" sz="2340" b="1" strike="noStrike" spc="-1">
                <a:solidFill>
                  <a:srgbClr val="403C4E"/>
                </a:solidFill>
                <a:latin typeface="Merriweather"/>
                <a:ea typeface="Merriweather"/>
              </a:rPr>
              <a:t>Empty Cells</a:t>
            </a:r>
            <a:endParaRPr lang="en-US" sz="2340" b="0" strike="noStrike" spc="-1">
              <a:solidFill>
                <a:srgbClr val="000000"/>
              </a:solidFill>
              <a:latin typeface="Arial"/>
            </a:endParaRPr>
          </a:p>
        </p:txBody>
      </p:sp>
      <p:sp>
        <p:nvSpPr>
          <p:cNvPr id="38" name="Text 10"/>
          <p:cNvSpPr/>
          <p:nvPr/>
        </p:nvSpPr>
        <p:spPr>
          <a:xfrm>
            <a:off x="6565320" y="6547320"/>
            <a:ext cx="6985440" cy="761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2999"/>
              </a:lnSpc>
              <a:tabLst>
                <a:tab pos="0" algn="l"/>
              </a:tabLst>
            </a:pPr>
            <a:r>
              <a:rPr lang="en-US" sz="1870" b="0" strike="noStrike" spc="-1">
                <a:solidFill>
                  <a:srgbClr val="403C4E"/>
                </a:solidFill>
                <a:latin typeface="Open Sans"/>
                <a:ea typeface="Open Sans"/>
              </a:rPr>
              <a:t>The puzzle starts with some cells filled, and the goal is to fill the remaining empty cells.</a:t>
            </a:r>
            <a:endParaRPr lang="en-US" sz="1870" b="0" strike="noStrike" spc="-1">
              <a:solidFill>
                <a:srgbClr val="000000"/>
              </a:solidFill>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Image 0" descr="preencoded.png"/>
          <p:cNvPicPr/>
          <p:nvPr/>
        </p:nvPicPr>
        <p:blipFill>
          <a:blip r:embed="rId3"/>
          <a:stretch/>
        </p:blipFill>
        <p:spPr>
          <a:xfrm>
            <a:off x="0" y="0"/>
            <a:ext cx="14629320" cy="8228520"/>
          </a:xfrm>
          <a:prstGeom prst="rect">
            <a:avLst/>
          </a:prstGeom>
          <a:ln w="0">
            <a:noFill/>
          </a:ln>
        </p:spPr>
      </p:pic>
      <p:sp>
        <p:nvSpPr>
          <p:cNvPr id="113" name="Text 1"/>
          <p:cNvSpPr/>
          <p:nvPr/>
        </p:nvSpPr>
        <p:spPr>
          <a:xfrm>
            <a:off x="864000" y="1031760"/>
            <a:ext cx="723888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solveSudoku() method:</a:t>
            </a:r>
            <a:endParaRPr lang="en-US" sz="4860" b="0" strike="noStrike" spc="-1">
              <a:solidFill>
                <a:srgbClr val="000000"/>
              </a:solidFill>
              <a:latin typeface="Arial"/>
            </a:endParaRPr>
          </a:p>
        </p:txBody>
      </p:sp>
      <p:sp>
        <p:nvSpPr>
          <p:cNvPr id="114" name="Text 2"/>
          <p:cNvSpPr/>
          <p:nvPr/>
        </p:nvSpPr>
        <p:spPr>
          <a:xfrm>
            <a:off x="864000" y="2296800"/>
            <a:ext cx="129013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"solveSudoku()" method is responsible for calling the "findSolution()" method to recursively solve the Sudoku puzzle. It starts by iterating through each cell of the board and checking if it is empty. If an empty cell is found, it tries to fill it with a number from 1 to 9.</a:t>
            </a:r>
            <a:endParaRPr lang="en-US" sz="1940" b="0" strike="noStrike" spc="-1">
              <a:solidFill>
                <a:srgbClr val="000000"/>
              </a:solidFill>
              <a:latin typeface="Arial"/>
            </a:endParaRPr>
          </a:p>
        </p:txBody>
      </p:sp>
      <p:sp>
        <p:nvSpPr>
          <p:cNvPr id="115" name="Text 3"/>
          <p:cNvSpPr/>
          <p:nvPr/>
        </p:nvSpPr>
        <p:spPr>
          <a:xfrm>
            <a:off x="864000" y="3759840"/>
            <a:ext cx="129013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 If a valid number is found, it sets the corresponding label text and background color, and then calls the "findSolution()" method for the next cell. If no valid number is found, it backtracks by setting the current cell and label back to the initial values and continues the iteration. Finally, if all cells are successfully filled and no empty cells are found, the method returns true, indicating that the Sudoku puzzle has been solved.</a:t>
            </a:r>
            <a:endParaRPr lang="en-US" sz="1940" b="0" strike="noStrike" spc="-1">
              <a:solidFill>
                <a:srgbClr val="000000"/>
              </a:solidFill>
              <a:latin typeface="Arial"/>
            </a:endParaRPr>
          </a:p>
        </p:txBody>
      </p:sp>
      <p:sp>
        <p:nvSpPr>
          <p:cNvPr id="116" name="Text 4"/>
          <p:cNvSpPr/>
          <p:nvPr/>
        </p:nvSpPr>
        <p:spPr>
          <a:xfrm>
            <a:off x="864000" y="5617440"/>
            <a:ext cx="129013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If all cells are successfully filled and no empty cells are found, the "solveSudoku()" method returns true, indicating that the Sudoku puzzle has been solved. If at any point during the iteration an empty cell is found and a valid number cannot be found to fill it, the method backtracks by setting the current cell and label back to their initial values. This backtracking process continues until a valid solution is found for the puzzle.</a:t>
            </a:r>
            <a:endParaRPr lang="en-US" sz="1940" b="0" strike="noStrike" spc="-1">
              <a:solidFill>
                <a:srgbClr val="000000"/>
              </a:solidFill>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Image 0" descr="preencoded.png"/>
          <p:cNvPicPr/>
          <p:nvPr/>
        </p:nvPicPr>
        <p:blipFill>
          <a:blip r:embed="rId3"/>
          <a:stretch/>
        </p:blipFill>
        <p:spPr>
          <a:xfrm>
            <a:off x="0" y="-33480"/>
            <a:ext cx="14629320" cy="8228520"/>
          </a:xfrm>
          <a:prstGeom prst="rect">
            <a:avLst/>
          </a:prstGeom>
          <a:ln w="0">
            <a:noFill/>
          </a:ln>
        </p:spPr>
      </p:pic>
      <p:sp>
        <p:nvSpPr>
          <p:cNvPr id="118" name="Text 1"/>
          <p:cNvSpPr/>
          <p:nvPr/>
        </p:nvSpPr>
        <p:spPr>
          <a:xfrm>
            <a:off x="685440" y="235440"/>
            <a:ext cx="61711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solveSudoku() method</a:t>
            </a:r>
            <a:endParaRPr lang="en-US" sz="4860" b="0" strike="noStrike" spc="-1">
              <a:solidFill>
                <a:srgbClr val="000000"/>
              </a:solidFill>
              <a:latin typeface="Arial"/>
            </a:endParaRPr>
          </a:p>
        </p:txBody>
      </p:sp>
      <p:sp>
        <p:nvSpPr>
          <p:cNvPr id="119" name="Text 4"/>
          <p:cNvSpPr/>
          <p:nvPr/>
        </p:nvSpPr>
        <p:spPr>
          <a:xfrm>
            <a:off x="685440" y="1015560"/>
            <a:ext cx="12901320" cy="7592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ct val="100000"/>
              </a:lnSpc>
            </a:pPr>
            <a:r>
              <a:rPr lang="en-IN" sz="1800" b="1" strike="noStrike" spc="-1">
                <a:solidFill>
                  <a:schemeClr val="dk1"/>
                </a:solidFill>
                <a:latin typeface="Manrope"/>
              </a:rPr>
              <a:t>static void solveSudoku()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try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Thread.sleep(200);</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 catch (InterruptedException e)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e.printStackTrace();</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for (int i = 0; i N; ++i)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for (int j = 0; j N; ++j)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try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Thread.sleep(10);</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 catch (InterruptedException e)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e.printStackTrace();</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jLabel[i][j].setText(board[i][j] == 0 ? "0" : String.valueOf(board[i][j]));</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jLabel[i][j].setBackground(Color.LIGHT_GRAY);</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if (!findSolution(0, 0))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System.out.println("No Solution.\n");</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 else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printSolution();</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r>
              <a:rPr lang="en-IN" sz="1800" b="1" strike="noStrike" spc="-1">
                <a:solidFill>
                  <a:schemeClr val="dk1"/>
                </a:solidFill>
                <a:latin typeface="Manrope"/>
              </a:rPr>
              <a:t>    }</a:t>
            </a:r>
            <a:endParaRPr lang="en-US" sz="1800" b="0" strike="noStrike" spc="-1">
              <a:solidFill>
                <a:srgbClr val="000000"/>
              </a:solidFill>
              <a:latin typeface="Arial"/>
            </a:endParaRPr>
          </a:p>
          <a:p>
            <a:pPr defTabSz="914400">
              <a:lnSpc>
                <a:spcPct val="100000"/>
              </a:lnSpc>
            </a:pPr>
            <a:br>
              <a:rPr sz="2000"/>
            </a:br>
            <a:br>
              <a:rPr sz="2000"/>
            </a:br>
            <a:br>
              <a:rPr sz="2000"/>
            </a:br>
            <a:br>
              <a:rPr sz="2000"/>
            </a:br>
            <a:endParaRPr lang="en-US" sz="2000" b="0" strike="noStrike" spc="-1">
              <a:solidFill>
                <a:srgbClr val="000000"/>
              </a:solidFill>
              <a:latin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Image 0" descr="preencoded.png"/>
          <p:cNvPicPr/>
          <p:nvPr/>
        </p:nvPicPr>
        <p:blipFill>
          <a:blip r:embed="rId3"/>
          <a:stretch/>
        </p:blipFill>
        <p:spPr>
          <a:xfrm>
            <a:off x="0" y="0"/>
            <a:ext cx="14629320" cy="8228520"/>
          </a:xfrm>
          <a:prstGeom prst="rect">
            <a:avLst/>
          </a:prstGeom>
          <a:ln w="0">
            <a:noFill/>
          </a:ln>
        </p:spPr>
      </p:pic>
      <p:sp>
        <p:nvSpPr>
          <p:cNvPr id="121" name="Text 1"/>
          <p:cNvSpPr/>
          <p:nvPr/>
        </p:nvSpPr>
        <p:spPr>
          <a:xfrm>
            <a:off x="864000" y="2202840"/>
            <a:ext cx="85615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Efficiency and Performance</a:t>
            </a:r>
            <a:endParaRPr lang="en-US" sz="4860" b="0" strike="noStrike" spc="-1">
              <a:solidFill>
                <a:srgbClr val="000000"/>
              </a:solidFill>
              <a:latin typeface="Arial"/>
            </a:endParaRPr>
          </a:p>
        </p:txBody>
      </p:sp>
      <p:sp>
        <p:nvSpPr>
          <p:cNvPr id="122" name="Text 2"/>
          <p:cNvSpPr/>
          <p:nvPr/>
        </p:nvSpPr>
        <p:spPr>
          <a:xfrm>
            <a:off x="86400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a:solidFill>
                  <a:srgbClr val="403C4E"/>
                </a:solidFill>
                <a:latin typeface="Merriweather"/>
                <a:ea typeface="Merriweather"/>
              </a:rPr>
              <a:t>Backtracking</a:t>
            </a:r>
            <a:endParaRPr lang="en-US" sz="2430" b="0" strike="noStrike" spc="-1">
              <a:solidFill>
                <a:srgbClr val="000000"/>
              </a:solidFill>
              <a:latin typeface="Arial"/>
            </a:endParaRPr>
          </a:p>
        </p:txBody>
      </p:sp>
      <p:sp>
        <p:nvSpPr>
          <p:cNvPr id="123" name="Text 3"/>
          <p:cNvSpPr/>
          <p:nvPr/>
        </p:nvSpPr>
        <p:spPr>
          <a:xfrm>
            <a:off x="864000" y="4224240"/>
            <a:ext cx="38977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algorithm uses a backtracking approach to efficiently explore all possible solutions.</a:t>
            </a:r>
            <a:endParaRPr lang="en-US" sz="1940" b="0" strike="noStrike" spc="-1">
              <a:solidFill>
                <a:srgbClr val="000000"/>
              </a:solidFill>
              <a:latin typeface="Arial"/>
            </a:endParaRPr>
          </a:p>
        </p:txBody>
      </p:sp>
      <p:sp>
        <p:nvSpPr>
          <p:cNvPr id="124" name="Text 4"/>
          <p:cNvSpPr/>
          <p:nvPr/>
        </p:nvSpPr>
        <p:spPr>
          <a:xfrm>
            <a:off x="537264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a:solidFill>
                  <a:srgbClr val="403C4E"/>
                </a:solidFill>
                <a:latin typeface="Merriweather"/>
                <a:ea typeface="Merriweather"/>
              </a:rPr>
              <a:t>Pruning</a:t>
            </a:r>
            <a:endParaRPr lang="en-US" sz="2430" b="0" strike="noStrike" spc="-1">
              <a:solidFill>
                <a:srgbClr val="000000"/>
              </a:solidFill>
              <a:latin typeface="Arial"/>
            </a:endParaRPr>
          </a:p>
        </p:txBody>
      </p:sp>
      <p:sp>
        <p:nvSpPr>
          <p:cNvPr id="125" name="Text 5"/>
          <p:cNvSpPr/>
          <p:nvPr/>
        </p:nvSpPr>
        <p:spPr>
          <a:xfrm>
            <a:off x="5372640" y="4224240"/>
            <a:ext cx="38977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solver quickly identifies and discards invalid placements, reducing the search space.</a:t>
            </a:r>
            <a:endParaRPr lang="en-US" sz="1940" b="0" strike="noStrike" spc="-1">
              <a:solidFill>
                <a:srgbClr val="000000"/>
              </a:solidFill>
              <a:latin typeface="Arial"/>
            </a:endParaRPr>
          </a:p>
        </p:txBody>
      </p:sp>
      <p:sp>
        <p:nvSpPr>
          <p:cNvPr id="126" name="Text 6"/>
          <p:cNvSpPr/>
          <p:nvPr/>
        </p:nvSpPr>
        <p:spPr>
          <a:xfrm>
            <a:off x="988128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a:solidFill>
                  <a:srgbClr val="403C4E"/>
                </a:solidFill>
                <a:latin typeface="Merriweather"/>
                <a:ea typeface="Merriweather"/>
              </a:rPr>
              <a:t>Optimization</a:t>
            </a:r>
            <a:endParaRPr lang="en-US" sz="2430" b="0" strike="noStrike" spc="-1">
              <a:solidFill>
                <a:srgbClr val="000000"/>
              </a:solidFill>
              <a:latin typeface="Arial"/>
            </a:endParaRPr>
          </a:p>
        </p:txBody>
      </p:sp>
      <p:sp>
        <p:nvSpPr>
          <p:cNvPr id="127" name="Text 7"/>
          <p:cNvSpPr/>
          <p:nvPr/>
        </p:nvSpPr>
        <p:spPr>
          <a:xfrm>
            <a:off x="9881280" y="4224240"/>
            <a:ext cx="38977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The code is optimized for speed, ensuring fast and responsive puzzle solving.</a:t>
            </a:r>
            <a:endParaRPr lang="en-US" sz="1940" b="0" strike="noStrike" spc="-1">
              <a:solidFill>
                <a:srgbClr val="000000"/>
              </a:solidFill>
              <a:latin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0" descr="preencoded.png"/>
          <p:cNvPicPr/>
          <p:nvPr/>
        </p:nvPicPr>
        <p:blipFill>
          <a:blip r:embed="rId3"/>
          <a:stretch/>
        </p:blipFill>
        <p:spPr>
          <a:xfrm>
            <a:off x="0" y="0"/>
            <a:ext cx="14629320" cy="8228520"/>
          </a:xfrm>
          <a:prstGeom prst="rect">
            <a:avLst/>
          </a:prstGeom>
          <a:ln w="0">
            <a:noFill/>
          </a:ln>
        </p:spPr>
      </p:pic>
      <p:pic>
        <p:nvPicPr>
          <p:cNvPr id="129" name="Image 1" descr="preencoded.png"/>
          <p:cNvPicPr/>
          <p:nvPr/>
        </p:nvPicPr>
        <p:blipFill>
          <a:blip r:embed="rId4"/>
          <a:stretch/>
        </p:blipFill>
        <p:spPr>
          <a:xfrm>
            <a:off x="9144000" y="0"/>
            <a:ext cx="5485320" cy="8228520"/>
          </a:xfrm>
          <a:prstGeom prst="rect">
            <a:avLst/>
          </a:prstGeom>
          <a:ln w="0">
            <a:noFill/>
          </a:ln>
        </p:spPr>
      </p:pic>
      <p:pic>
        <p:nvPicPr>
          <p:cNvPr id="130" name="Image 2" descr="preencoded.png"/>
          <p:cNvPicPr/>
          <p:nvPr/>
        </p:nvPicPr>
        <p:blipFill>
          <a:blip r:embed="rId5"/>
          <a:stretch/>
        </p:blipFill>
        <p:spPr>
          <a:xfrm>
            <a:off x="9698760" y="224280"/>
            <a:ext cx="4375440" cy="7779600"/>
          </a:xfrm>
          <a:prstGeom prst="rect">
            <a:avLst/>
          </a:prstGeom>
          <a:ln w="0">
            <a:noFill/>
          </a:ln>
        </p:spPr>
      </p:pic>
      <p:sp>
        <p:nvSpPr>
          <p:cNvPr id="131" name="Text 1"/>
          <p:cNvSpPr/>
          <p:nvPr/>
        </p:nvSpPr>
        <p:spPr>
          <a:xfrm>
            <a:off x="628560" y="1205280"/>
            <a:ext cx="5588640" cy="559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4419"/>
              </a:lnSpc>
              <a:tabLst>
                <a:tab pos="0" algn="l"/>
              </a:tabLst>
            </a:pPr>
            <a:r>
              <a:rPr lang="en-US" sz="3530" b="1" strike="noStrike" spc="-1">
                <a:solidFill>
                  <a:srgbClr val="403C4E"/>
                </a:solidFill>
                <a:latin typeface="Merriweather"/>
                <a:ea typeface="Merriweather"/>
              </a:rPr>
              <a:t>Real-World Applications</a:t>
            </a:r>
            <a:endParaRPr lang="en-US" sz="3530" b="0" strike="noStrike" spc="-1">
              <a:solidFill>
                <a:srgbClr val="000000"/>
              </a:solidFill>
              <a:latin typeface="Arial"/>
            </a:endParaRPr>
          </a:p>
        </p:txBody>
      </p:sp>
      <p:pic>
        <p:nvPicPr>
          <p:cNvPr id="132" name="Image 3" descr="preencoded.png"/>
          <p:cNvPicPr/>
          <p:nvPr/>
        </p:nvPicPr>
        <p:blipFill>
          <a:blip r:embed="rId6"/>
          <a:stretch/>
        </p:blipFill>
        <p:spPr>
          <a:xfrm>
            <a:off x="628560" y="2035800"/>
            <a:ext cx="447840" cy="447840"/>
          </a:xfrm>
          <a:prstGeom prst="rect">
            <a:avLst/>
          </a:prstGeom>
          <a:ln w="0">
            <a:noFill/>
          </a:ln>
        </p:spPr>
      </p:pic>
      <p:sp>
        <p:nvSpPr>
          <p:cNvPr id="133" name="Text 2"/>
          <p:cNvSpPr/>
          <p:nvPr/>
        </p:nvSpPr>
        <p:spPr>
          <a:xfrm>
            <a:off x="628560" y="2664000"/>
            <a:ext cx="2243160" cy="27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08"/>
              </a:lnSpc>
              <a:tabLst>
                <a:tab pos="0" algn="l"/>
              </a:tabLst>
            </a:pPr>
            <a:r>
              <a:rPr lang="en-US" sz="1770" b="1" strike="noStrike" spc="-1">
                <a:solidFill>
                  <a:srgbClr val="403C4E"/>
                </a:solidFill>
                <a:latin typeface="Merriweather"/>
                <a:ea typeface="Merriweather"/>
              </a:rPr>
              <a:t>Puzzle Solving</a:t>
            </a:r>
            <a:endParaRPr lang="en-US" sz="1770" b="0" strike="noStrike" spc="-1">
              <a:solidFill>
                <a:srgbClr val="000000"/>
              </a:solidFill>
              <a:latin typeface="Arial"/>
            </a:endParaRPr>
          </a:p>
        </p:txBody>
      </p:sp>
      <p:sp>
        <p:nvSpPr>
          <p:cNvPr id="134" name="Text 3"/>
          <p:cNvSpPr/>
          <p:nvPr/>
        </p:nvSpPr>
        <p:spPr>
          <a:xfrm>
            <a:off x="628560" y="3052440"/>
            <a:ext cx="7886160" cy="28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62"/>
              </a:lnSpc>
              <a:tabLst>
                <a:tab pos="0" algn="l"/>
              </a:tabLst>
            </a:pPr>
            <a:r>
              <a:rPr lang="en-US" sz="1410" b="0" strike="noStrike" spc="-1">
                <a:solidFill>
                  <a:srgbClr val="403C4E"/>
                </a:solidFill>
                <a:latin typeface="Open Sans"/>
                <a:ea typeface="Open Sans"/>
              </a:rPr>
              <a:t>The solver can be used to solve Sudoku puzzles of varying difficulty levels.</a:t>
            </a:r>
            <a:endParaRPr lang="en-US" sz="1410" b="0" strike="noStrike" spc="-1">
              <a:solidFill>
                <a:srgbClr val="000000"/>
              </a:solidFill>
              <a:latin typeface="Arial"/>
            </a:endParaRPr>
          </a:p>
        </p:txBody>
      </p:sp>
      <p:pic>
        <p:nvPicPr>
          <p:cNvPr id="135" name="Image 4" descr="preencoded.png"/>
          <p:cNvPicPr/>
          <p:nvPr/>
        </p:nvPicPr>
        <p:blipFill>
          <a:blip r:embed="rId7"/>
          <a:stretch/>
        </p:blipFill>
        <p:spPr>
          <a:xfrm>
            <a:off x="628560" y="3878280"/>
            <a:ext cx="447840" cy="447840"/>
          </a:xfrm>
          <a:prstGeom prst="rect">
            <a:avLst/>
          </a:prstGeom>
          <a:ln w="0">
            <a:noFill/>
          </a:ln>
        </p:spPr>
      </p:pic>
      <p:sp>
        <p:nvSpPr>
          <p:cNvPr id="136" name="Text 4"/>
          <p:cNvSpPr/>
          <p:nvPr/>
        </p:nvSpPr>
        <p:spPr>
          <a:xfrm>
            <a:off x="628560" y="4506480"/>
            <a:ext cx="2243160" cy="27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08"/>
              </a:lnSpc>
              <a:tabLst>
                <a:tab pos="0" algn="l"/>
              </a:tabLst>
            </a:pPr>
            <a:r>
              <a:rPr lang="en-US" sz="1770" b="1" strike="noStrike" spc="-1">
                <a:solidFill>
                  <a:srgbClr val="403C4E"/>
                </a:solidFill>
                <a:latin typeface="Merriweather"/>
                <a:ea typeface="Merriweather"/>
              </a:rPr>
              <a:t>Logic Training</a:t>
            </a:r>
            <a:endParaRPr lang="en-US" sz="1770" b="0" strike="noStrike" spc="-1">
              <a:solidFill>
                <a:srgbClr val="000000"/>
              </a:solidFill>
              <a:latin typeface="Arial"/>
            </a:endParaRPr>
          </a:p>
        </p:txBody>
      </p:sp>
      <p:sp>
        <p:nvSpPr>
          <p:cNvPr id="137" name="Text 5"/>
          <p:cNvSpPr/>
          <p:nvPr/>
        </p:nvSpPr>
        <p:spPr>
          <a:xfrm>
            <a:off x="628560" y="4894560"/>
            <a:ext cx="7886160" cy="28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62"/>
              </a:lnSpc>
              <a:tabLst>
                <a:tab pos="0" algn="l"/>
              </a:tabLst>
            </a:pPr>
            <a:r>
              <a:rPr lang="en-US" sz="1410" b="0" strike="noStrike" spc="-1">
                <a:solidFill>
                  <a:srgbClr val="403C4E"/>
                </a:solidFill>
                <a:latin typeface="Open Sans"/>
                <a:ea typeface="Open Sans"/>
              </a:rPr>
              <a:t>The visualizer can be used as an educational tool to teach logical thinking.</a:t>
            </a:r>
            <a:endParaRPr lang="en-US" sz="1410" b="0" strike="noStrike" spc="-1">
              <a:solidFill>
                <a:srgbClr val="000000"/>
              </a:solidFill>
              <a:latin typeface="Arial"/>
            </a:endParaRPr>
          </a:p>
        </p:txBody>
      </p:sp>
      <p:pic>
        <p:nvPicPr>
          <p:cNvPr id="138" name="Image 5" descr="preencoded.png"/>
          <p:cNvPicPr/>
          <p:nvPr/>
        </p:nvPicPr>
        <p:blipFill>
          <a:blip r:embed="rId8"/>
          <a:stretch/>
        </p:blipFill>
        <p:spPr>
          <a:xfrm>
            <a:off x="628560" y="5720400"/>
            <a:ext cx="447840" cy="447840"/>
          </a:xfrm>
          <a:prstGeom prst="rect">
            <a:avLst/>
          </a:prstGeom>
          <a:ln w="0">
            <a:noFill/>
          </a:ln>
        </p:spPr>
      </p:pic>
      <p:sp>
        <p:nvSpPr>
          <p:cNvPr id="139" name="Text 6"/>
          <p:cNvSpPr/>
          <p:nvPr/>
        </p:nvSpPr>
        <p:spPr>
          <a:xfrm>
            <a:off x="628560" y="6348960"/>
            <a:ext cx="2937960" cy="27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08"/>
              </a:lnSpc>
              <a:tabLst>
                <a:tab pos="0" algn="l"/>
              </a:tabLst>
            </a:pPr>
            <a:r>
              <a:rPr lang="en-US" sz="1770" b="1" strike="noStrike" spc="-1">
                <a:solidFill>
                  <a:srgbClr val="403C4E"/>
                </a:solidFill>
                <a:latin typeface="Merriweather"/>
                <a:ea typeface="Merriweather"/>
              </a:rPr>
              <a:t>Algorithm Demonstration</a:t>
            </a:r>
            <a:endParaRPr lang="en-US" sz="1770" b="0" strike="noStrike" spc="-1">
              <a:solidFill>
                <a:srgbClr val="000000"/>
              </a:solidFill>
              <a:latin typeface="Arial"/>
            </a:endParaRPr>
          </a:p>
        </p:txBody>
      </p:sp>
      <p:sp>
        <p:nvSpPr>
          <p:cNvPr id="140" name="Text 7"/>
          <p:cNvSpPr/>
          <p:nvPr/>
        </p:nvSpPr>
        <p:spPr>
          <a:xfrm>
            <a:off x="628560" y="6737040"/>
            <a:ext cx="7886160" cy="286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262"/>
              </a:lnSpc>
              <a:tabLst>
                <a:tab pos="0" algn="l"/>
              </a:tabLst>
            </a:pPr>
            <a:r>
              <a:rPr lang="en-US" sz="1410" b="0" strike="noStrike" spc="-1">
                <a:solidFill>
                  <a:srgbClr val="403C4E"/>
                </a:solidFill>
                <a:latin typeface="Open Sans"/>
                <a:ea typeface="Open Sans"/>
              </a:rPr>
              <a:t>The program showcases the power of backtracking algorithms in problem-solving.</a:t>
            </a:r>
            <a:endParaRPr lang="en-US" sz="1410" b="0" strike="noStrike" spc="-1">
              <a:solidFill>
                <a:srgbClr val="000000"/>
              </a:solid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Image 0" descr="preencoded.png"/>
          <p:cNvPicPr/>
          <p:nvPr/>
        </p:nvPicPr>
        <p:blipFill>
          <a:blip r:embed="rId3"/>
          <a:stretch/>
        </p:blipFill>
        <p:spPr>
          <a:xfrm>
            <a:off x="0" y="0"/>
            <a:ext cx="14629320" cy="8228520"/>
          </a:xfrm>
          <a:prstGeom prst="rect">
            <a:avLst/>
          </a:prstGeom>
          <a:ln w="0">
            <a:noFill/>
          </a:ln>
        </p:spPr>
      </p:pic>
      <p:sp>
        <p:nvSpPr>
          <p:cNvPr id="142" name="Text 1"/>
          <p:cNvSpPr/>
          <p:nvPr/>
        </p:nvSpPr>
        <p:spPr>
          <a:xfrm>
            <a:off x="864000" y="729360"/>
            <a:ext cx="6171120" cy="770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6075"/>
              </a:lnSpc>
              <a:tabLst>
                <a:tab pos="0" algn="l"/>
              </a:tabLst>
            </a:pPr>
            <a:r>
              <a:rPr lang="en-US" sz="4860" b="1" strike="noStrike" spc="-1">
                <a:solidFill>
                  <a:srgbClr val="403C4E"/>
                </a:solidFill>
                <a:latin typeface="Merriweather"/>
                <a:ea typeface="Merriweather"/>
              </a:rPr>
              <a:t>Explore and Enjoy</a:t>
            </a:r>
            <a:endParaRPr lang="en-US" sz="4860" b="0" strike="noStrike" spc="-1">
              <a:solidFill>
                <a:srgbClr val="000000"/>
              </a:solidFill>
              <a:latin typeface="Arial"/>
            </a:endParaRPr>
          </a:p>
        </p:txBody>
      </p:sp>
      <p:pic>
        <p:nvPicPr>
          <p:cNvPr id="143" name="Image 1" descr="preencoded.png"/>
          <p:cNvPicPr/>
          <p:nvPr/>
        </p:nvPicPr>
        <p:blipFill>
          <a:blip r:embed="rId4"/>
          <a:stretch/>
        </p:blipFill>
        <p:spPr>
          <a:xfrm>
            <a:off x="864000" y="1994760"/>
            <a:ext cx="6265080" cy="3871440"/>
          </a:xfrm>
          <a:prstGeom prst="rect">
            <a:avLst/>
          </a:prstGeom>
          <a:ln w="0">
            <a:noFill/>
          </a:ln>
        </p:spPr>
      </p:pic>
      <p:sp>
        <p:nvSpPr>
          <p:cNvPr id="144" name="Text 2"/>
          <p:cNvSpPr/>
          <p:nvPr/>
        </p:nvSpPr>
        <p:spPr>
          <a:xfrm>
            <a:off x="864000" y="6176160"/>
            <a:ext cx="317232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a:solidFill>
                  <a:srgbClr val="403C4E"/>
                </a:solidFill>
                <a:latin typeface="Merriweather"/>
                <a:ea typeface="Merriweather"/>
              </a:rPr>
              <a:t>Interactive Interface</a:t>
            </a:r>
            <a:endParaRPr lang="en-US" sz="2430" b="0" strike="noStrike" spc="-1">
              <a:solidFill>
                <a:srgbClr val="000000"/>
              </a:solidFill>
              <a:latin typeface="Arial"/>
            </a:endParaRPr>
          </a:p>
        </p:txBody>
      </p:sp>
      <p:sp>
        <p:nvSpPr>
          <p:cNvPr id="145" name="Text 3"/>
          <p:cNvSpPr/>
          <p:nvPr/>
        </p:nvSpPr>
        <p:spPr>
          <a:xfrm>
            <a:off x="864000" y="6710040"/>
            <a:ext cx="6265080" cy="78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Interact with the Sudoku solver and watch it find solutions in real-time.</a:t>
            </a:r>
            <a:endParaRPr lang="en-US" sz="1940" b="0" strike="noStrike" spc="-1">
              <a:solidFill>
                <a:srgbClr val="000000"/>
              </a:solidFill>
              <a:latin typeface="Arial"/>
            </a:endParaRPr>
          </a:p>
        </p:txBody>
      </p:sp>
      <p:pic>
        <p:nvPicPr>
          <p:cNvPr id="146" name="Image 2" descr="preencoded.png"/>
          <p:cNvPicPr/>
          <p:nvPr/>
        </p:nvPicPr>
        <p:blipFill>
          <a:blip r:embed="rId5"/>
          <a:stretch/>
        </p:blipFill>
        <p:spPr>
          <a:xfrm>
            <a:off x="7500240" y="1994760"/>
            <a:ext cx="6265080" cy="3871440"/>
          </a:xfrm>
          <a:prstGeom prst="rect">
            <a:avLst/>
          </a:prstGeom>
          <a:ln w="0">
            <a:noFill/>
          </a:ln>
        </p:spPr>
      </p:pic>
      <p:sp>
        <p:nvSpPr>
          <p:cNvPr id="147" name="Text 4"/>
          <p:cNvSpPr/>
          <p:nvPr/>
        </p:nvSpPr>
        <p:spPr>
          <a:xfrm>
            <a:off x="7500240" y="617616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a:solidFill>
                  <a:srgbClr val="403C4E"/>
                </a:solidFill>
                <a:latin typeface="Merriweather"/>
                <a:ea typeface="Merriweather"/>
              </a:rPr>
              <a:t>Engaging Visuals</a:t>
            </a:r>
            <a:endParaRPr lang="en-US" sz="2430" b="0" strike="noStrike" spc="-1">
              <a:solidFill>
                <a:srgbClr val="000000"/>
              </a:solidFill>
              <a:latin typeface="Arial"/>
            </a:endParaRPr>
          </a:p>
        </p:txBody>
      </p:sp>
      <p:sp>
        <p:nvSpPr>
          <p:cNvPr id="148" name="Text 5"/>
          <p:cNvSpPr/>
          <p:nvPr/>
        </p:nvSpPr>
        <p:spPr>
          <a:xfrm>
            <a:off x="7500240" y="6710040"/>
            <a:ext cx="6265080" cy="7891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a:solidFill>
                  <a:srgbClr val="403C4E"/>
                </a:solidFill>
                <a:latin typeface="Open Sans"/>
                <a:ea typeface="Open Sans"/>
              </a:rPr>
              <a:t>Enjoy the captivating visuals and animations as the solver works its magic.</a:t>
            </a:r>
            <a:endParaRPr lang="en-US" sz="1940" b="0" strike="noStrike" spc="-1">
              <a:solidFill>
                <a:srgbClr val="000000"/>
              </a:solid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Image 0" descr="preencoded.png"/>
          <p:cNvPicPr/>
          <p:nvPr/>
        </p:nvPicPr>
        <p:blipFill>
          <a:blip r:embed="rId3"/>
          <a:stretch/>
        </p:blipFill>
        <p:spPr>
          <a:xfrm>
            <a:off x="0" y="0"/>
            <a:ext cx="14629320" cy="8228520"/>
          </a:xfrm>
          <a:prstGeom prst="rect">
            <a:avLst/>
          </a:prstGeom>
          <a:ln w="0">
            <a:noFill/>
          </a:ln>
        </p:spPr>
      </p:pic>
      <p:sp>
        <p:nvSpPr>
          <p:cNvPr id="121" name="Text 1"/>
          <p:cNvSpPr/>
          <p:nvPr/>
        </p:nvSpPr>
        <p:spPr>
          <a:xfrm>
            <a:off x="864000" y="973015"/>
            <a:ext cx="12915000" cy="2000225"/>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just" defTabSz="914400">
              <a:lnSpc>
                <a:spcPts val="6075"/>
              </a:lnSpc>
              <a:tabLst>
                <a:tab pos="0" algn="l"/>
              </a:tabLst>
            </a:pPr>
            <a:r>
              <a:rPr lang="en-US" sz="8000" b="1" strike="noStrike" spc="-1" dirty="0">
                <a:solidFill>
                  <a:srgbClr val="403C4E"/>
                </a:solidFill>
                <a:latin typeface="Merriweather"/>
                <a:ea typeface="Merriweather"/>
              </a:rPr>
              <a:t>             </a:t>
            </a:r>
          </a:p>
          <a:p>
            <a:pPr algn="just" defTabSz="914400">
              <a:lnSpc>
                <a:spcPts val="6075"/>
              </a:lnSpc>
              <a:tabLst>
                <a:tab pos="0" algn="l"/>
              </a:tabLst>
            </a:pPr>
            <a:r>
              <a:rPr lang="en-US" sz="8000" b="1" spc="-1" dirty="0">
                <a:solidFill>
                  <a:srgbClr val="403C4E"/>
                </a:solidFill>
                <a:latin typeface="Merriweather"/>
                <a:ea typeface="Merriweather"/>
              </a:rPr>
              <a:t>              </a:t>
            </a:r>
            <a:r>
              <a:rPr lang="en-US" sz="8000" b="1" strike="noStrike" spc="-1" dirty="0">
                <a:solidFill>
                  <a:srgbClr val="403C4E"/>
                </a:solidFill>
                <a:latin typeface="Merriweather"/>
                <a:ea typeface="Merriweather"/>
              </a:rPr>
              <a:t>     Thanks</a:t>
            </a:r>
            <a:endParaRPr lang="en-US" sz="8000" b="0" strike="noStrike" spc="-1" dirty="0">
              <a:solidFill>
                <a:srgbClr val="000000"/>
              </a:solidFill>
              <a:latin typeface="Arial"/>
            </a:endParaRPr>
          </a:p>
        </p:txBody>
      </p:sp>
      <p:sp>
        <p:nvSpPr>
          <p:cNvPr id="122" name="Text 2"/>
          <p:cNvSpPr/>
          <p:nvPr/>
        </p:nvSpPr>
        <p:spPr>
          <a:xfrm>
            <a:off x="86400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123" name="Text 3"/>
          <p:cNvSpPr/>
          <p:nvPr/>
        </p:nvSpPr>
        <p:spPr>
          <a:xfrm>
            <a:off x="864000" y="4224240"/>
            <a:ext cx="3897720" cy="1578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124" name="Text 4"/>
          <p:cNvSpPr/>
          <p:nvPr/>
        </p:nvSpPr>
        <p:spPr>
          <a:xfrm>
            <a:off x="537264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125" name="Text 5"/>
          <p:cNvSpPr/>
          <p:nvPr/>
        </p:nvSpPr>
        <p:spPr>
          <a:xfrm>
            <a:off x="5372640" y="4224240"/>
            <a:ext cx="38977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126" name="Text 6"/>
          <p:cNvSpPr/>
          <p:nvPr/>
        </p:nvSpPr>
        <p:spPr>
          <a:xfrm>
            <a:off x="9881280" y="3591720"/>
            <a:ext cx="3085200" cy="3848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127" name="Text 7"/>
          <p:cNvSpPr/>
          <p:nvPr/>
        </p:nvSpPr>
        <p:spPr>
          <a:xfrm>
            <a:off x="9881280" y="4224240"/>
            <a:ext cx="3897720" cy="118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2" name="TextBox 1">
            <a:extLst>
              <a:ext uri="{FF2B5EF4-FFF2-40B4-BE49-F238E27FC236}">
                <a16:creationId xmlns:a16="http://schemas.microsoft.com/office/drawing/2014/main" id="{F43B89F8-EEF7-9234-0944-70BED564989C}"/>
              </a:ext>
            </a:extLst>
          </p:cNvPr>
          <p:cNvSpPr txBox="1"/>
          <p:nvPr/>
        </p:nvSpPr>
        <p:spPr>
          <a:xfrm>
            <a:off x="2895600" y="3364523"/>
            <a:ext cx="9683262" cy="1569660"/>
          </a:xfrm>
          <a:prstGeom prst="rect">
            <a:avLst/>
          </a:prstGeom>
          <a:noFill/>
        </p:spPr>
        <p:txBody>
          <a:bodyPr wrap="square" rtlCol="0">
            <a:spAutoFit/>
          </a:bodyPr>
          <a:lstStyle/>
          <a:p>
            <a:r>
              <a:rPr lang="en-IN" sz="9600" dirty="0"/>
              <a:t>    Any Questions?</a:t>
            </a:r>
          </a:p>
        </p:txBody>
      </p:sp>
    </p:spTree>
    <p:extLst>
      <p:ext uri="{BB962C8B-B14F-4D97-AF65-F5344CB8AC3E}">
        <p14:creationId xmlns:p14="http://schemas.microsoft.com/office/powerpoint/2010/main" val="637717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 0" descr="preencoded.png"/>
          <p:cNvPicPr/>
          <p:nvPr/>
        </p:nvPicPr>
        <p:blipFill>
          <a:blip r:embed="rId3"/>
          <a:stretch/>
        </p:blipFill>
        <p:spPr>
          <a:xfrm>
            <a:off x="0" y="0"/>
            <a:ext cx="14629320" cy="8228520"/>
          </a:xfrm>
          <a:prstGeom prst="rect">
            <a:avLst/>
          </a:prstGeom>
          <a:ln w="0">
            <a:noFill/>
          </a:ln>
        </p:spPr>
      </p:pic>
      <p:pic>
        <p:nvPicPr>
          <p:cNvPr id="40" name="Image 1" descr="preencoded.png"/>
          <p:cNvPicPr/>
          <p:nvPr/>
        </p:nvPicPr>
        <p:blipFill>
          <a:blip r:embed="rId4"/>
          <a:stretch/>
        </p:blipFill>
        <p:spPr>
          <a:xfrm>
            <a:off x="0" y="0"/>
            <a:ext cx="14629320" cy="2523960"/>
          </a:xfrm>
          <a:prstGeom prst="rect">
            <a:avLst/>
          </a:prstGeom>
          <a:ln w="0">
            <a:noFill/>
          </a:ln>
        </p:spPr>
      </p:pic>
      <p:sp>
        <p:nvSpPr>
          <p:cNvPr id="41" name="Text 1"/>
          <p:cNvSpPr/>
          <p:nvPr/>
        </p:nvSpPr>
        <p:spPr>
          <a:xfrm>
            <a:off x="1798200" y="3080520"/>
            <a:ext cx="5755680" cy="630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4969"/>
              </a:lnSpc>
              <a:tabLst>
                <a:tab pos="0" algn="l"/>
              </a:tabLst>
            </a:pPr>
            <a:r>
              <a:rPr lang="en-US" sz="3970" b="1" strike="noStrike" spc="-1" dirty="0">
                <a:solidFill>
                  <a:srgbClr val="403C4E"/>
                </a:solidFill>
                <a:latin typeface="Merriweather"/>
                <a:ea typeface="Merriweather"/>
              </a:rPr>
              <a:t>The Solving Rules</a:t>
            </a:r>
            <a:endParaRPr lang="en-US" sz="3970" b="0" strike="noStrike" spc="-1" dirty="0">
              <a:solidFill>
                <a:srgbClr val="000000"/>
              </a:solidFill>
              <a:latin typeface="Arial"/>
            </a:endParaRPr>
          </a:p>
        </p:txBody>
      </p:sp>
      <p:sp>
        <p:nvSpPr>
          <p:cNvPr id="42" name="Shape 2"/>
          <p:cNvSpPr/>
          <p:nvPr/>
        </p:nvSpPr>
        <p:spPr>
          <a:xfrm>
            <a:off x="1798200" y="6006600"/>
            <a:ext cx="11032920" cy="39240"/>
          </a:xfrm>
          <a:prstGeom prst="roundRect">
            <a:avLst>
              <a:gd name="adj" fmla="val 225211"/>
            </a:avLst>
          </a:prstGeom>
          <a:solidFill>
            <a:srgbClr val="E5BEB2"/>
          </a:solidFill>
          <a:ln w="0">
            <a:noFill/>
          </a:ln>
        </p:spPr>
        <p:style>
          <a:lnRef idx="0">
            <a:scrgbClr r="0" g="0" b="0"/>
          </a:lnRef>
          <a:fillRef idx="0">
            <a:scrgbClr r="0" g="0" b="0"/>
          </a:fillRef>
          <a:effectRef idx="0">
            <a:scrgbClr r="0" g="0" b="0"/>
          </a:effectRef>
          <a:fontRef idx="minor"/>
        </p:style>
        <p:txBody>
          <a:bodyPr lIns="90000" tIns="-16560" rIns="90000" bIns="-16560" anchor="t">
            <a:noAutofit/>
          </a:bodyPr>
          <a:lstStyle/>
          <a:p>
            <a:pPr>
              <a:lnSpc>
                <a:spcPct val="100000"/>
              </a:lnSpc>
            </a:pPr>
            <a:endParaRPr lang="en-US" sz="1800" b="0" strike="noStrike" spc="-1">
              <a:solidFill>
                <a:srgbClr val="000000"/>
              </a:solidFill>
              <a:latin typeface="Arial"/>
            </a:endParaRPr>
          </a:p>
        </p:txBody>
      </p:sp>
      <p:sp>
        <p:nvSpPr>
          <p:cNvPr id="43" name="Shape 3"/>
          <p:cNvSpPr/>
          <p:nvPr/>
        </p:nvSpPr>
        <p:spPr>
          <a:xfrm>
            <a:off x="4485960" y="5299560"/>
            <a:ext cx="39240" cy="705960"/>
          </a:xfrm>
          <a:prstGeom prst="roundRect">
            <a:avLst>
              <a:gd name="adj" fmla="val 225211"/>
            </a:avLst>
          </a:prstGeom>
          <a:solidFill>
            <a:srgbClr val="E5BEB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44" name="Shape 4"/>
          <p:cNvSpPr/>
          <p:nvPr/>
        </p:nvSpPr>
        <p:spPr>
          <a:xfrm>
            <a:off x="4278960" y="5779440"/>
            <a:ext cx="453240" cy="453240"/>
          </a:xfrm>
          <a:prstGeom prst="roundRect">
            <a:avLst>
              <a:gd name="adj" fmla="val 20002"/>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45" name="Text 5"/>
          <p:cNvSpPr/>
          <p:nvPr/>
        </p:nvSpPr>
        <p:spPr>
          <a:xfrm>
            <a:off x="4436640" y="5855040"/>
            <a:ext cx="137880" cy="302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387"/>
              </a:lnSpc>
              <a:tabLst>
                <a:tab pos="0" algn="l"/>
              </a:tabLst>
            </a:pPr>
            <a:r>
              <a:rPr lang="en-US" sz="2380" b="1" strike="noStrike" spc="-1">
                <a:solidFill>
                  <a:srgbClr val="403C4E"/>
                </a:solidFill>
                <a:latin typeface="Merriweather"/>
                <a:ea typeface="Merriweather"/>
              </a:rPr>
              <a:t>1</a:t>
            </a:r>
            <a:endParaRPr lang="en-US" sz="2380" b="0" strike="noStrike" spc="-1">
              <a:solidFill>
                <a:srgbClr val="000000"/>
              </a:solidFill>
              <a:latin typeface="Arial"/>
            </a:endParaRPr>
          </a:p>
        </p:txBody>
      </p:sp>
      <p:sp>
        <p:nvSpPr>
          <p:cNvPr id="46" name="Text 6"/>
          <p:cNvSpPr/>
          <p:nvPr/>
        </p:nvSpPr>
        <p:spPr>
          <a:xfrm>
            <a:off x="3243600" y="4337640"/>
            <a:ext cx="2523960" cy="314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486"/>
              </a:lnSpc>
              <a:tabLst>
                <a:tab pos="0" algn="l"/>
              </a:tabLst>
            </a:pPr>
            <a:r>
              <a:rPr lang="en-US" sz="1990" b="1" strike="noStrike" spc="-1">
                <a:solidFill>
                  <a:srgbClr val="403C4E"/>
                </a:solidFill>
                <a:latin typeface="Merriweather"/>
                <a:ea typeface="Merriweather"/>
              </a:rPr>
              <a:t>Check Rows</a:t>
            </a:r>
            <a:endParaRPr lang="en-US" sz="1990" b="0" strike="noStrike" spc="-1">
              <a:solidFill>
                <a:srgbClr val="000000"/>
              </a:solidFill>
              <a:latin typeface="Arial"/>
            </a:endParaRPr>
          </a:p>
        </p:txBody>
      </p:sp>
      <p:sp>
        <p:nvSpPr>
          <p:cNvPr id="47" name="Text 7"/>
          <p:cNvSpPr/>
          <p:nvPr/>
        </p:nvSpPr>
        <p:spPr>
          <a:xfrm>
            <a:off x="2000160" y="4774320"/>
            <a:ext cx="5011200" cy="322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546"/>
              </a:lnSpc>
              <a:tabLst>
                <a:tab pos="0" algn="l"/>
              </a:tabLst>
            </a:pPr>
            <a:r>
              <a:rPr lang="en-US" sz="1590" b="0" strike="noStrike" spc="-1">
                <a:solidFill>
                  <a:srgbClr val="403C4E"/>
                </a:solidFill>
                <a:latin typeface="Open Sans"/>
                <a:ea typeface="Open Sans"/>
              </a:rPr>
              <a:t>Ensure each row contains unique numbers 1-9.</a:t>
            </a:r>
            <a:endParaRPr lang="en-US" sz="1590" b="0" strike="noStrike" spc="-1">
              <a:solidFill>
                <a:srgbClr val="000000"/>
              </a:solidFill>
              <a:latin typeface="Arial"/>
            </a:endParaRPr>
          </a:p>
        </p:txBody>
      </p:sp>
      <p:sp>
        <p:nvSpPr>
          <p:cNvPr id="48" name="Shape 8"/>
          <p:cNvSpPr/>
          <p:nvPr/>
        </p:nvSpPr>
        <p:spPr>
          <a:xfrm>
            <a:off x="7295040" y="6006600"/>
            <a:ext cx="39240" cy="705960"/>
          </a:xfrm>
          <a:prstGeom prst="roundRect">
            <a:avLst>
              <a:gd name="adj" fmla="val 225211"/>
            </a:avLst>
          </a:prstGeom>
          <a:solidFill>
            <a:srgbClr val="E5BEB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49" name="Shape 9"/>
          <p:cNvSpPr/>
          <p:nvPr/>
        </p:nvSpPr>
        <p:spPr>
          <a:xfrm>
            <a:off x="7088040" y="5779440"/>
            <a:ext cx="453240" cy="453240"/>
          </a:xfrm>
          <a:prstGeom prst="roundRect">
            <a:avLst>
              <a:gd name="adj" fmla="val 20002"/>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50" name="Text 10"/>
          <p:cNvSpPr/>
          <p:nvPr/>
        </p:nvSpPr>
        <p:spPr>
          <a:xfrm>
            <a:off x="7223400" y="5855040"/>
            <a:ext cx="182160" cy="302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387"/>
              </a:lnSpc>
              <a:tabLst>
                <a:tab pos="0" algn="l"/>
              </a:tabLst>
            </a:pPr>
            <a:r>
              <a:rPr lang="en-US" sz="2380" b="1" strike="noStrike" spc="-1">
                <a:solidFill>
                  <a:srgbClr val="403C4E"/>
                </a:solidFill>
                <a:latin typeface="Merriweather"/>
                <a:ea typeface="Merriweather"/>
              </a:rPr>
              <a:t>2</a:t>
            </a:r>
            <a:endParaRPr lang="en-US" sz="2380" b="0" strike="noStrike" spc="-1">
              <a:solidFill>
                <a:srgbClr val="000000"/>
              </a:solidFill>
              <a:latin typeface="Arial"/>
            </a:endParaRPr>
          </a:p>
        </p:txBody>
      </p:sp>
      <p:sp>
        <p:nvSpPr>
          <p:cNvPr id="51" name="Text 11"/>
          <p:cNvSpPr/>
          <p:nvPr/>
        </p:nvSpPr>
        <p:spPr>
          <a:xfrm>
            <a:off x="6052680" y="6915600"/>
            <a:ext cx="2523960" cy="314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486"/>
              </a:lnSpc>
              <a:tabLst>
                <a:tab pos="0" algn="l"/>
              </a:tabLst>
            </a:pPr>
            <a:r>
              <a:rPr lang="en-US" sz="1990" b="1" strike="noStrike" spc="-1">
                <a:solidFill>
                  <a:srgbClr val="403C4E"/>
                </a:solidFill>
                <a:latin typeface="Merriweather"/>
                <a:ea typeface="Merriweather"/>
              </a:rPr>
              <a:t>Check Columns</a:t>
            </a:r>
            <a:endParaRPr lang="en-US" sz="1990" b="0" strike="noStrike" spc="-1">
              <a:solidFill>
                <a:srgbClr val="000000"/>
              </a:solidFill>
              <a:latin typeface="Arial"/>
            </a:endParaRPr>
          </a:p>
        </p:txBody>
      </p:sp>
      <p:sp>
        <p:nvSpPr>
          <p:cNvPr id="52" name="Text 12"/>
          <p:cNvSpPr/>
          <p:nvPr/>
        </p:nvSpPr>
        <p:spPr>
          <a:xfrm>
            <a:off x="4808880" y="7352280"/>
            <a:ext cx="5011200" cy="322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546"/>
              </a:lnSpc>
              <a:tabLst>
                <a:tab pos="0" algn="l"/>
              </a:tabLst>
            </a:pPr>
            <a:r>
              <a:rPr lang="en-US" sz="1590" b="0" strike="noStrike" spc="-1">
                <a:solidFill>
                  <a:srgbClr val="403C4E"/>
                </a:solidFill>
                <a:latin typeface="Open Sans"/>
                <a:ea typeface="Open Sans"/>
              </a:rPr>
              <a:t>Ensure each column contains unique numbers 1-9.</a:t>
            </a:r>
            <a:endParaRPr lang="en-US" sz="1590" b="0" strike="noStrike" spc="-1">
              <a:solidFill>
                <a:srgbClr val="000000"/>
              </a:solidFill>
              <a:latin typeface="Arial"/>
            </a:endParaRPr>
          </a:p>
        </p:txBody>
      </p:sp>
      <p:sp>
        <p:nvSpPr>
          <p:cNvPr id="53" name="Shape 13"/>
          <p:cNvSpPr/>
          <p:nvPr/>
        </p:nvSpPr>
        <p:spPr>
          <a:xfrm>
            <a:off x="10104120" y="5299560"/>
            <a:ext cx="39240" cy="705960"/>
          </a:xfrm>
          <a:prstGeom prst="roundRect">
            <a:avLst>
              <a:gd name="adj" fmla="val 225211"/>
            </a:avLst>
          </a:prstGeom>
          <a:solidFill>
            <a:srgbClr val="E5BEB2"/>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54" name="Shape 14"/>
          <p:cNvSpPr/>
          <p:nvPr/>
        </p:nvSpPr>
        <p:spPr>
          <a:xfrm>
            <a:off x="9897120" y="5779440"/>
            <a:ext cx="453240" cy="453240"/>
          </a:xfrm>
          <a:prstGeom prst="roundRect">
            <a:avLst>
              <a:gd name="adj" fmla="val 20002"/>
            </a:avLst>
          </a:prstGeom>
          <a:solidFill>
            <a:srgbClr val="FFD8CC"/>
          </a:solidFill>
          <a:ln w="762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55" name="Text 15"/>
          <p:cNvSpPr/>
          <p:nvPr/>
        </p:nvSpPr>
        <p:spPr>
          <a:xfrm>
            <a:off x="10038240" y="5855040"/>
            <a:ext cx="170280" cy="3020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387"/>
              </a:lnSpc>
              <a:tabLst>
                <a:tab pos="0" algn="l"/>
              </a:tabLst>
            </a:pPr>
            <a:r>
              <a:rPr lang="en-US" sz="2380" b="1" strike="noStrike" spc="-1">
                <a:solidFill>
                  <a:srgbClr val="403C4E"/>
                </a:solidFill>
                <a:latin typeface="Merriweather"/>
                <a:ea typeface="Merriweather"/>
              </a:rPr>
              <a:t>3</a:t>
            </a:r>
            <a:endParaRPr lang="en-US" sz="2380" b="0" strike="noStrike" spc="-1">
              <a:solidFill>
                <a:srgbClr val="000000"/>
              </a:solidFill>
              <a:latin typeface="Arial"/>
            </a:endParaRPr>
          </a:p>
        </p:txBody>
      </p:sp>
      <p:sp>
        <p:nvSpPr>
          <p:cNvPr id="56" name="Text 16"/>
          <p:cNvSpPr/>
          <p:nvPr/>
        </p:nvSpPr>
        <p:spPr>
          <a:xfrm>
            <a:off x="8861760" y="4014360"/>
            <a:ext cx="2523960" cy="31464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486"/>
              </a:lnSpc>
              <a:tabLst>
                <a:tab pos="0" algn="l"/>
              </a:tabLst>
            </a:pPr>
            <a:r>
              <a:rPr lang="en-US" sz="1990" b="1" strike="noStrike" spc="-1">
                <a:solidFill>
                  <a:srgbClr val="403C4E"/>
                </a:solidFill>
                <a:latin typeface="Merriweather"/>
                <a:ea typeface="Merriweather"/>
              </a:rPr>
              <a:t>Check Subgrids</a:t>
            </a:r>
            <a:endParaRPr lang="en-US" sz="1990" b="0" strike="noStrike" spc="-1">
              <a:solidFill>
                <a:srgbClr val="000000"/>
              </a:solidFill>
              <a:latin typeface="Arial"/>
            </a:endParaRPr>
          </a:p>
        </p:txBody>
      </p:sp>
      <p:sp>
        <p:nvSpPr>
          <p:cNvPr id="57" name="Text 17"/>
          <p:cNvSpPr/>
          <p:nvPr/>
        </p:nvSpPr>
        <p:spPr>
          <a:xfrm>
            <a:off x="7617960" y="4451040"/>
            <a:ext cx="5011200" cy="645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defTabSz="914400">
              <a:lnSpc>
                <a:spcPts val="2546"/>
              </a:lnSpc>
              <a:tabLst>
                <a:tab pos="0" algn="l"/>
              </a:tabLst>
            </a:pPr>
            <a:r>
              <a:rPr lang="en-US" sz="1590" b="0" strike="noStrike" spc="-1">
                <a:solidFill>
                  <a:srgbClr val="403C4E"/>
                </a:solidFill>
                <a:latin typeface="Open Sans"/>
                <a:ea typeface="Open Sans"/>
              </a:rPr>
              <a:t>Ensure each 3x3 subgrid contains unique numbers 1-9.</a:t>
            </a:r>
            <a:endParaRPr lang="en-US" sz="1590" b="0" strike="noStrike" spc="-1">
              <a:solidFill>
                <a:srgbClr val="000000"/>
              </a:solidFill>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 0" descr="preencoded.png"/>
          <p:cNvPicPr/>
          <p:nvPr/>
        </p:nvPicPr>
        <p:blipFill>
          <a:blip r:embed="rId3"/>
          <a:stretch/>
        </p:blipFill>
        <p:spPr>
          <a:xfrm>
            <a:off x="0" y="0"/>
            <a:ext cx="14629320" cy="8228520"/>
          </a:xfrm>
          <a:prstGeom prst="rect">
            <a:avLst/>
          </a:prstGeom>
          <a:ln w="0">
            <a:noFill/>
          </a:ln>
        </p:spPr>
      </p:pic>
      <p:sp>
        <p:nvSpPr>
          <p:cNvPr id="88" name="Text 1"/>
          <p:cNvSpPr/>
          <p:nvPr/>
        </p:nvSpPr>
        <p:spPr>
          <a:xfrm>
            <a:off x="1169640" y="618840"/>
            <a:ext cx="7688160" cy="7020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5536"/>
              </a:lnSpc>
              <a:tabLst>
                <a:tab pos="0" algn="l"/>
              </a:tabLst>
            </a:pPr>
            <a:r>
              <a:rPr lang="en-US" sz="4430" b="1" strike="noStrike" spc="-1" dirty="0">
                <a:solidFill>
                  <a:srgbClr val="403C4E"/>
                </a:solidFill>
                <a:latin typeface="Merriweather"/>
              </a:rPr>
              <a:t>Project Int</a:t>
            </a:r>
            <a:r>
              <a:rPr lang="en-US" sz="4430" b="1" spc="-1" dirty="0">
                <a:solidFill>
                  <a:srgbClr val="403C4E"/>
                </a:solidFill>
                <a:latin typeface="Merriweather"/>
              </a:rPr>
              <a:t>roduction</a:t>
            </a:r>
            <a:endParaRPr lang="en-US" sz="4430" b="0" strike="noStrike" spc="-1" dirty="0">
              <a:solidFill>
                <a:srgbClr val="000000"/>
              </a:solidFill>
              <a:latin typeface="Arial"/>
            </a:endParaRPr>
          </a:p>
        </p:txBody>
      </p:sp>
      <p:sp>
        <p:nvSpPr>
          <p:cNvPr id="89" name="Text 2"/>
          <p:cNvSpPr/>
          <p:nvPr/>
        </p:nvSpPr>
        <p:spPr>
          <a:xfrm>
            <a:off x="1169640" y="1771920"/>
            <a:ext cx="12290040" cy="2159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just">
              <a:lnSpc>
                <a:spcPct val="100000"/>
              </a:lnSpc>
            </a:pPr>
            <a:r>
              <a:rPr lang="en-US" sz="3200" dirty="0"/>
              <a:t>Welcome to our Sudoku Game! Whether you're a seasoned puzzle enthusiast or a newcomer, our platform offers an engaging and educational experience for everyone.</a:t>
            </a:r>
            <a:endParaRPr lang="en-US" sz="3200" b="0" strike="noStrike" spc="-1" dirty="0">
              <a:solidFill>
                <a:srgbClr val="000000"/>
              </a:solidFill>
              <a:latin typeface="Arial"/>
            </a:endParaRPr>
          </a:p>
        </p:txBody>
      </p:sp>
      <p:sp>
        <p:nvSpPr>
          <p:cNvPr id="90" name="Text 3"/>
          <p:cNvSpPr/>
          <p:nvPr/>
        </p:nvSpPr>
        <p:spPr>
          <a:xfrm>
            <a:off x="1169640" y="3431160"/>
            <a:ext cx="12290040" cy="13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tabLst>
                <a:tab pos="0" algn="l"/>
              </a:tabLst>
            </a:pPr>
            <a:r>
              <a:rPr lang="en-US" sz="3200" b="1" dirty="0"/>
              <a:t>Play</a:t>
            </a:r>
            <a:r>
              <a:rPr lang="en-US" sz="3200" dirty="0"/>
              <a:t>: Dive right into the game and challenge yourself with a new</a:t>
            </a:r>
            <a:endParaRPr lang="en-US" sz="600" dirty="0"/>
          </a:p>
          <a:p>
            <a:pPr defTabSz="914400">
              <a:tabLst>
                <a:tab pos="0" algn="l"/>
              </a:tabLst>
            </a:pPr>
            <a:r>
              <a:rPr lang="en-US" sz="3200" dirty="0"/>
              <a:t>Sudoku puzzle. Test your skills and enjoy the classic number puzzle game.</a:t>
            </a:r>
            <a:endParaRPr lang="en-US" sz="3200" b="0" strike="noStrike" spc="-1" dirty="0">
              <a:solidFill>
                <a:srgbClr val="000000"/>
              </a:solidFill>
              <a:latin typeface="Arial"/>
            </a:endParaRPr>
          </a:p>
        </p:txBody>
      </p:sp>
      <p:sp>
        <p:nvSpPr>
          <p:cNvPr id="91" name="Text 4"/>
          <p:cNvSpPr/>
          <p:nvPr/>
        </p:nvSpPr>
        <p:spPr>
          <a:xfrm>
            <a:off x="1169640" y="4798440"/>
            <a:ext cx="12290040" cy="18342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just" defTabSz="914400">
              <a:tabLst>
                <a:tab pos="0" algn="l"/>
              </a:tabLst>
            </a:pPr>
            <a:r>
              <a:rPr lang="en-US" sz="3200" b="1" dirty="0" err="1"/>
              <a:t>Visualise</a:t>
            </a:r>
            <a:r>
              <a:rPr lang="en-US" sz="3200" dirty="0"/>
              <a:t>: Explore the inner workings of Sudoku with our visualization </a:t>
            </a:r>
          </a:p>
          <a:p>
            <a:pPr algn="just" defTabSz="914400">
              <a:tabLst>
                <a:tab pos="0" algn="l"/>
              </a:tabLst>
            </a:pPr>
            <a:r>
              <a:rPr lang="en-US" sz="3200" dirty="0"/>
              <a:t>tool. Watch as the puzzle gets solved step-by-step, providing insights </a:t>
            </a:r>
          </a:p>
          <a:p>
            <a:pPr algn="just" defTabSz="914400">
              <a:tabLst>
                <a:tab pos="0" algn="l"/>
              </a:tabLst>
            </a:pPr>
            <a:r>
              <a:rPr lang="en-US" sz="3200" dirty="0"/>
              <a:t>into different solving techniques.</a:t>
            </a:r>
            <a:endParaRPr lang="en-US" sz="3200" b="0" strike="noStrike" spc="-1" dirty="0">
              <a:solidFill>
                <a:srgbClr val="000000"/>
              </a:solidFill>
              <a:latin typeface="Arial"/>
            </a:endParaRPr>
          </a:p>
        </p:txBody>
      </p:sp>
      <p:sp>
        <p:nvSpPr>
          <p:cNvPr id="92" name="Text 5"/>
          <p:cNvSpPr/>
          <p:nvPr/>
        </p:nvSpPr>
        <p:spPr>
          <a:xfrm>
            <a:off x="1169640" y="6585659"/>
            <a:ext cx="12290040" cy="1273501"/>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r>
              <a:rPr lang="en-US" sz="3200" b="1" dirty="0"/>
              <a:t>Rules</a:t>
            </a:r>
            <a:r>
              <a:rPr lang="en-US" sz="3200" dirty="0"/>
              <a:t>: New to Sudoku or need a refresher? Check out the rules section </a:t>
            </a:r>
          </a:p>
          <a:p>
            <a:pPr defTabSz="914400">
              <a:lnSpc>
                <a:spcPts val="2835"/>
              </a:lnSpc>
              <a:tabLst>
                <a:tab pos="0" algn="l"/>
              </a:tabLst>
            </a:pPr>
            <a:r>
              <a:rPr lang="en-US" sz="3200" dirty="0"/>
              <a:t>for a quick guide on how to play the game, including tips and strategies </a:t>
            </a:r>
          </a:p>
          <a:p>
            <a:pPr defTabSz="914400">
              <a:lnSpc>
                <a:spcPts val="2835"/>
              </a:lnSpc>
              <a:tabLst>
                <a:tab pos="0" algn="l"/>
              </a:tabLst>
            </a:pPr>
            <a:r>
              <a:rPr lang="en-US" sz="3200" dirty="0"/>
              <a:t>to enhance your experience</a:t>
            </a:r>
            <a:endParaRPr lang="en-US" sz="3200" b="0" strike="noStrike" spc="-1" dirty="0">
              <a:solidFill>
                <a:srgbClr val="000000"/>
              </a:solidFill>
              <a:latin typeface="Arial"/>
            </a:endParaRPr>
          </a:p>
        </p:txBody>
      </p:sp>
      <p:sp>
        <p:nvSpPr>
          <p:cNvPr id="93" name="Text 6"/>
          <p:cNvSpPr/>
          <p:nvPr/>
        </p:nvSpPr>
        <p:spPr>
          <a:xfrm>
            <a:off x="1169640" y="602496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endParaRPr lang="en-US" sz="1770" b="0" strike="noStrike" spc="-1" dirty="0">
              <a:solidFill>
                <a:srgbClr val="000000"/>
              </a:solidFill>
              <a:latin typeface="Arial"/>
            </a:endParaRPr>
          </a:p>
        </p:txBody>
      </p:sp>
      <p:sp>
        <p:nvSpPr>
          <p:cNvPr id="94" name="Text 7"/>
          <p:cNvSpPr/>
          <p:nvPr/>
        </p:nvSpPr>
        <p:spPr>
          <a:xfrm>
            <a:off x="1169640" y="663804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endParaRPr lang="en-US" sz="1770" b="0" strike="noStrike" spc="-1" dirty="0">
              <a:solidFill>
                <a:srgbClr val="000000"/>
              </a:solidFill>
              <a:latin typeface="Arial"/>
            </a:endParaRPr>
          </a:p>
        </p:txBody>
      </p:sp>
      <p:sp>
        <p:nvSpPr>
          <p:cNvPr id="95" name="Text 8"/>
          <p:cNvSpPr/>
          <p:nvPr/>
        </p:nvSpPr>
        <p:spPr>
          <a:xfrm>
            <a:off x="1169640" y="7251120"/>
            <a:ext cx="12290040" cy="3589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2835"/>
              </a:lnSpc>
              <a:tabLst>
                <a:tab pos="0" algn="l"/>
              </a:tabLst>
            </a:pPr>
            <a:endParaRPr lang="en-US" sz="1770" b="0" strike="noStrike" spc="-1">
              <a:solidFill>
                <a:schemeClr val="dk1"/>
              </a:solidFill>
              <a:latin typeface="Calibri"/>
            </a:endParaRPr>
          </a:p>
        </p:txBody>
      </p:sp>
    </p:spTree>
    <p:extLst>
      <p:ext uri="{BB962C8B-B14F-4D97-AF65-F5344CB8AC3E}">
        <p14:creationId xmlns:p14="http://schemas.microsoft.com/office/powerpoint/2010/main" val="124894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5" name="Picture 4">
            <a:extLst>
              <a:ext uri="{FF2B5EF4-FFF2-40B4-BE49-F238E27FC236}">
                <a16:creationId xmlns:a16="http://schemas.microsoft.com/office/drawing/2014/main" id="{A2710865-C301-1522-D908-8DFD5C80FB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08" y="328717"/>
            <a:ext cx="13809784" cy="753751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3" name="Picture 2">
            <a:extLst>
              <a:ext uri="{FF2B5EF4-FFF2-40B4-BE49-F238E27FC236}">
                <a16:creationId xmlns:a16="http://schemas.microsoft.com/office/drawing/2014/main" id="{6D23B487-1CAE-7B79-777A-8872A5B40B15}"/>
              </a:ext>
            </a:extLst>
          </p:cNvPr>
          <p:cNvPicPr>
            <a:picLocks noChangeAspect="1"/>
          </p:cNvPicPr>
          <p:nvPr/>
        </p:nvPicPr>
        <p:blipFill>
          <a:blip r:embed="rId4"/>
          <a:stretch>
            <a:fillRect/>
          </a:stretch>
        </p:blipFill>
        <p:spPr>
          <a:xfrm>
            <a:off x="410308" y="325198"/>
            <a:ext cx="13809784" cy="7605187"/>
          </a:xfrm>
          <a:prstGeom prst="rect">
            <a:avLst/>
          </a:prstGeom>
        </p:spPr>
      </p:pic>
    </p:spTree>
    <p:extLst>
      <p:ext uri="{BB962C8B-B14F-4D97-AF65-F5344CB8AC3E}">
        <p14:creationId xmlns:p14="http://schemas.microsoft.com/office/powerpoint/2010/main" val="8089556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r>
              <a:rPr lang="en-US" sz="4860" b="1" strike="noStrike" spc="-1" dirty="0">
                <a:solidFill>
                  <a:srgbClr val="403C4E"/>
                </a:solidFill>
                <a:latin typeface="Merriweather"/>
                <a:ea typeface="Merriweather"/>
              </a:rPr>
              <a:t>Play:</a:t>
            </a:r>
            <a:endParaRPr lang="en-US" sz="4860" b="0" strike="noStrike" spc="-1" dirty="0">
              <a:solidFill>
                <a:srgbClr val="000000"/>
              </a:solidFill>
              <a:latin typeface="Arial"/>
            </a:endParaRPr>
          </a:p>
        </p:txBody>
      </p:sp>
      <p:sp>
        <p:nvSpPr>
          <p:cNvPr id="75" name="Shape 2"/>
          <p:cNvSpPr/>
          <p:nvPr/>
        </p:nvSpPr>
        <p:spPr>
          <a:xfrm>
            <a:off x="410308" y="1971000"/>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1</a:t>
            </a: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dirty="0">
                <a:solidFill>
                  <a:srgbClr val="403C4E"/>
                </a:solidFill>
                <a:latin typeface="Merriweather"/>
                <a:ea typeface="Merriweather"/>
              </a:rPr>
              <a:t>Sudoku Grid</a:t>
            </a: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A Sudoku Grid present which is unsolved, present to solve</a:t>
            </a:r>
            <a:endParaRPr lang="en-US" sz="1940" b="0" strike="noStrike" spc="-1" dirty="0">
              <a:solidFill>
                <a:srgbClr val="000000"/>
              </a:solidFill>
              <a:latin typeface="Arial"/>
            </a:endParaRPr>
          </a:p>
        </p:txBody>
      </p:sp>
      <p:sp>
        <p:nvSpPr>
          <p:cNvPr id="79" name="Shape 6"/>
          <p:cNvSpPr/>
          <p:nvPr/>
        </p:nvSpPr>
        <p:spPr>
          <a:xfrm>
            <a:off x="403976" y="3439324"/>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2</a:t>
            </a: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trike="noStrike" spc="-1" dirty="0">
                <a:solidFill>
                  <a:srgbClr val="403C4E"/>
                </a:solidFill>
                <a:latin typeface="Merriweather"/>
                <a:ea typeface="Merriweather"/>
              </a:rPr>
              <a:t>Numpad</a:t>
            </a: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With the help of Numpad you can enter value in the cells.</a:t>
            </a:r>
            <a:endParaRPr lang="en-US" sz="1940" b="0" strike="noStrike" spc="-1" dirty="0">
              <a:solidFill>
                <a:srgbClr val="000000"/>
              </a:solidFill>
              <a:latin typeface="Arial"/>
            </a:endParaRPr>
          </a:p>
        </p:txBody>
      </p:sp>
      <p:sp>
        <p:nvSpPr>
          <p:cNvPr id="83" name="Shape 10"/>
          <p:cNvSpPr/>
          <p:nvPr/>
        </p:nvSpPr>
        <p:spPr>
          <a:xfrm>
            <a:off x="403976" y="5074020"/>
            <a:ext cx="554400" cy="554400"/>
          </a:xfrm>
          <a:prstGeom prst="roundRect">
            <a:avLst>
              <a:gd name="adj" fmla="val 20003"/>
            </a:avLst>
          </a:prstGeom>
          <a:solidFill>
            <a:srgbClr val="FFD8CC"/>
          </a:solidFill>
          <a:ln w="15240">
            <a:solidFill>
              <a:srgbClr val="E5BEB2"/>
            </a:solidFill>
            <a:round/>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pPr>
            <a:endParaRPr lang="en-US" sz="1800" b="0" strike="noStrike" spc="-1">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r>
              <a:rPr lang="en-US" sz="2910" b="1" strike="noStrike" spc="-1" dirty="0">
                <a:solidFill>
                  <a:srgbClr val="403C4E"/>
                </a:solidFill>
                <a:latin typeface="Merriweather"/>
                <a:ea typeface="Merriweather"/>
              </a:rPr>
              <a:t>3</a:t>
            </a: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r>
              <a:rPr lang="en-US" sz="2430" b="1" spc="-1" dirty="0">
                <a:solidFill>
                  <a:srgbClr val="403C4E"/>
                </a:solidFill>
                <a:latin typeface="Merriweather"/>
              </a:rPr>
              <a:t>Validate</a:t>
            </a: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r>
              <a:rPr lang="en-US" sz="1940" b="0" strike="noStrike" spc="-1" dirty="0">
                <a:solidFill>
                  <a:srgbClr val="403C4E"/>
                </a:solidFill>
                <a:latin typeface="Open Sans"/>
                <a:ea typeface="Open Sans"/>
              </a:rPr>
              <a:t>A button is present, if you have solved it correctly, then it will ask user for a new game and if it is not solved, it ask to solve the game</a:t>
            </a:r>
            <a:endParaRPr lang="en-US" sz="1940" b="0" strike="noStrike" spc="-1" dirty="0">
              <a:solidFill>
                <a:srgbClr val="000000"/>
              </a:solidFill>
              <a:latin typeface="Arial"/>
            </a:endParaRPr>
          </a:p>
        </p:txBody>
      </p:sp>
    </p:spTree>
    <p:extLst>
      <p:ext uri="{BB962C8B-B14F-4D97-AF65-F5344CB8AC3E}">
        <p14:creationId xmlns:p14="http://schemas.microsoft.com/office/powerpoint/2010/main" val="3694369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4" name="Picture 3">
            <a:extLst>
              <a:ext uri="{FF2B5EF4-FFF2-40B4-BE49-F238E27FC236}">
                <a16:creationId xmlns:a16="http://schemas.microsoft.com/office/drawing/2014/main" id="{3D6429DA-8825-100C-E5EF-154E187F0048}"/>
              </a:ext>
            </a:extLst>
          </p:cNvPr>
          <p:cNvPicPr>
            <a:picLocks noChangeAspect="1"/>
          </p:cNvPicPr>
          <p:nvPr/>
        </p:nvPicPr>
        <p:blipFill>
          <a:blip r:embed="rId4"/>
          <a:stretch>
            <a:fillRect/>
          </a:stretch>
        </p:blipFill>
        <p:spPr>
          <a:xfrm>
            <a:off x="1054578" y="597876"/>
            <a:ext cx="12611114" cy="7084331"/>
          </a:xfrm>
          <a:prstGeom prst="rect">
            <a:avLst/>
          </a:prstGeom>
        </p:spPr>
      </p:pic>
    </p:spTree>
    <p:extLst>
      <p:ext uri="{BB962C8B-B14F-4D97-AF65-F5344CB8AC3E}">
        <p14:creationId xmlns:p14="http://schemas.microsoft.com/office/powerpoint/2010/main" val="364755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Image 0" descr="preencoded.png"/>
          <p:cNvPicPr/>
          <p:nvPr/>
        </p:nvPicPr>
        <p:blipFill>
          <a:blip r:embed="rId3"/>
          <a:stretch/>
        </p:blipFill>
        <p:spPr>
          <a:xfrm>
            <a:off x="0" y="0"/>
            <a:ext cx="14629320" cy="8228520"/>
          </a:xfrm>
          <a:prstGeom prst="rect">
            <a:avLst/>
          </a:prstGeom>
          <a:ln w="0">
            <a:noFill/>
          </a:ln>
        </p:spPr>
      </p:pic>
      <p:sp>
        <p:nvSpPr>
          <p:cNvPr id="74" name="Text 1"/>
          <p:cNvSpPr/>
          <p:nvPr/>
        </p:nvSpPr>
        <p:spPr>
          <a:xfrm>
            <a:off x="410308" y="706320"/>
            <a:ext cx="13355012" cy="15418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6075"/>
              </a:lnSpc>
              <a:tabLst>
                <a:tab pos="0" algn="l"/>
              </a:tabLst>
            </a:pPr>
            <a:endParaRPr lang="en-US" sz="4860" b="0" strike="noStrike" spc="-1" dirty="0">
              <a:solidFill>
                <a:srgbClr val="000000"/>
              </a:solidFill>
              <a:latin typeface="Arial"/>
            </a:endParaRPr>
          </a:p>
        </p:txBody>
      </p:sp>
      <p:sp>
        <p:nvSpPr>
          <p:cNvPr id="76" name="Text 3"/>
          <p:cNvSpPr/>
          <p:nvPr/>
        </p:nvSpPr>
        <p:spPr>
          <a:xfrm>
            <a:off x="596936" y="2063520"/>
            <a:ext cx="16848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77" name="Text 4"/>
          <p:cNvSpPr/>
          <p:nvPr/>
        </p:nvSpPr>
        <p:spPr>
          <a:xfrm>
            <a:off x="964708" y="2063520"/>
            <a:ext cx="9273332" cy="46188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78" name="Text 5"/>
          <p:cNvSpPr/>
          <p:nvPr/>
        </p:nvSpPr>
        <p:spPr>
          <a:xfrm>
            <a:off x="964708" y="2525400"/>
            <a:ext cx="12800612" cy="651554"/>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0" name="Text 7"/>
          <p:cNvSpPr/>
          <p:nvPr/>
        </p:nvSpPr>
        <p:spPr>
          <a:xfrm>
            <a:off x="569756" y="3512880"/>
            <a:ext cx="2228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1" name="Text 8"/>
          <p:cNvSpPr/>
          <p:nvPr/>
        </p:nvSpPr>
        <p:spPr>
          <a:xfrm>
            <a:off x="958376" y="3512880"/>
            <a:ext cx="9279664" cy="3121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2" name="Text 9"/>
          <p:cNvSpPr/>
          <p:nvPr/>
        </p:nvSpPr>
        <p:spPr>
          <a:xfrm>
            <a:off x="958376" y="4067280"/>
            <a:ext cx="12806944" cy="5544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sp>
        <p:nvSpPr>
          <p:cNvPr id="84" name="Text 11"/>
          <p:cNvSpPr/>
          <p:nvPr/>
        </p:nvSpPr>
        <p:spPr>
          <a:xfrm>
            <a:off x="576956" y="5109094"/>
            <a:ext cx="208440" cy="36936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defTabSz="914400">
              <a:lnSpc>
                <a:spcPts val="2917"/>
              </a:lnSpc>
              <a:tabLst>
                <a:tab pos="0" algn="l"/>
              </a:tabLst>
            </a:pPr>
            <a:endParaRPr lang="en-US" sz="2910" b="0" strike="noStrike" spc="-1" dirty="0">
              <a:solidFill>
                <a:srgbClr val="000000"/>
              </a:solidFill>
              <a:latin typeface="Arial"/>
            </a:endParaRPr>
          </a:p>
        </p:txBody>
      </p:sp>
      <p:sp>
        <p:nvSpPr>
          <p:cNvPr id="85" name="Text 12"/>
          <p:cNvSpPr/>
          <p:nvPr/>
        </p:nvSpPr>
        <p:spPr>
          <a:xfrm>
            <a:off x="958376" y="5109094"/>
            <a:ext cx="9279664" cy="402912"/>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defTabSz="914400">
              <a:lnSpc>
                <a:spcPts val="3039"/>
              </a:lnSpc>
              <a:tabLst>
                <a:tab pos="0" algn="l"/>
              </a:tabLst>
            </a:pPr>
            <a:endParaRPr lang="en-US" sz="2430" b="0" strike="noStrike" spc="-1" dirty="0">
              <a:solidFill>
                <a:srgbClr val="000000"/>
              </a:solidFill>
              <a:latin typeface="Arial"/>
            </a:endParaRPr>
          </a:p>
        </p:txBody>
      </p:sp>
      <p:sp>
        <p:nvSpPr>
          <p:cNvPr id="86" name="Text 13"/>
          <p:cNvSpPr/>
          <p:nvPr/>
        </p:nvSpPr>
        <p:spPr>
          <a:xfrm>
            <a:off x="958376" y="5663494"/>
            <a:ext cx="12806944" cy="95278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defTabSz="914400">
              <a:lnSpc>
                <a:spcPts val="3110"/>
              </a:lnSpc>
              <a:tabLst>
                <a:tab pos="0" algn="l"/>
              </a:tabLst>
            </a:pPr>
            <a:endParaRPr lang="en-US" sz="1940" b="0" strike="noStrike" spc="-1" dirty="0">
              <a:solidFill>
                <a:srgbClr val="000000"/>
              </a:solidFill>
              <a:latin typeface="Arial"/>
            </a:endParaRPr>
          </a:p>
        </p:txBody>
      </p:sp>
      <p:pic>
        <p:nvPicPr>
          <p:cNvPr id="3" name="Picture 2">
            <a:extLst>
              <a:ext uri="{FF2B5EF4-FFF2-40B4-BE49-F238E27FC236}">
                <a16:creationId xmlns:a16="http://schemas.microsoft.com/office/drawing/2014/main" id="{0EE9E6BC-4690-6CEB-FFE1-AC8CC4663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637" y="752475"/>
            <a:ext cx="12049125" cy="6724650"/>
          </a:xfrm>
          <a:prstGeom prst="rect">
            <a:avLst/>
          </a:prstGeom>
        </p:spPr>
      </p:pic>
    </p:spTree>
    <p:extLst>
      <p:ext uri="{BB962C8B-B14F-4D97-AF65-F5344CB8AC3E}">
        <p14:creationId xmlns:p14="http://schemas.microsoft.com/office/powerpoint/2010/main" val="165248297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majorFont>
      <a:minorFont>
        <a:latin typeface="Calibri" panose="020F0502020204030204"/>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a:gradFill>
      </a:bgFillStyleLst>
    </a:fmtScheme>
  </a:themeElements>
  <a:objectDefaults/>
  <a:extraClrSchemeLst/>
</a:theme>
</file>

<file path=ppt/theme/theme3.xml><?xml version="1.0" encoding="utf-8"?>
<a:theme xmlns:a="http://schemas.openxmlformats.org/drawingml/2006/main"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a:ea typeface="DejaVu Sans"/>
        <a:cs typeface="DejaVu Sans"/>
      </a:majorFont>
      <a:minorFont>
        <a:latin typeface="Arial"/>
        <a:ea typeface="DejaVu Sans"/>
        <a:cs typeface="DejaVu Sans"/>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533</TotalTime>
  <Words>1840</Words>
  <Application>Microsoft Office PowerPoint</Application>
  <PresentationFormat>Custom</PresentationFormat>
  <Paragraphs>188</Paragraphs>
  <Slides>25</Slides>
  <Notes>25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25</vt:i4>
      </vt:variant>
    </vt:vector>
  </HeadingPairs>
  <TitlesOfParts>
    <vt:vector size="35" baseType="lpstr">
      <vt:lpstr>Arial</vt:lpstr>
      <vt:lpstr>Calibri</vt:lpstr>
      <vt:lpstr>Manrope</vt:lpstr>
      <vt:lpstr>Merriweather</vt:lpstr>
      <vt:lpstr>Open Sans</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MANU RAJ</cp:lastModifiedBy>
  <cp:revision>6</cp:revision>
  <dcterms:created xsi:type="dcterms:W3CDTF">2024-07-10T04:30:43Z</dcterms:created>
  <dcterms:modified xsi:type="dcterms:W3CDTF">2024-07-12T05:29:25Z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15</vt:i4>
  </property>
  <property fmtid="{D5CDD505-2E9C-101B-9397-08002B2CF9AE}" pid="3" name="PresentationFormat">
    <vt:lpwstr>Custom</vt:lpwstr>
  </property>
  <property fmtid="{D5CDD505-2E9C-101B-9397-08002B2CF9AE}" pid="4" name="Slides">
    <vt:i4>15</vt:i4>
  </property>
</Properties>
</file>